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6"/>
  </p:notesMasterIdLst>
  <p:handoutMasterIdLst>
    <p:handoutMasterId r:id="rId47"/>
  </p:handoutMasterIdLst>
  <p:sldIdLst>
    <p:sldId id="1519" r:id="rId5"/>
    <p:sldId id="1549" r:id="rId6"/>
    <p:sldId id="1551" r:id="rId7"/>
    <p:sldId id="1527" r:id="rId8"/>
    <p:sldId id="1579" r:id="rId9"/>
    <p:sldId id="1582" r:id="rId10"/>
    <p:sldId id="1583" r:id="rId11"/>
    <p:sldId id="1589" r:id="rId12"/>
    <p:sldId id="1552" r:id="rId13"/>
    <p:sldId id="1553" r:id="rId14"/>
    <p:sldId id="1554" r:id="rId15"/>
    <p:sldId id="1555" r:id="rId16"/>
    <p:sldId id="1556" r:id="rId17"/>
    <p:sldId id="1573" r:id="rId18"/>
    <p:sldId id="1574" r:id="rId19"/>
    <p:sldId id="1575" r:id="rId20"/>
    <p:sldId id="1557" r:id="rId21"/>
    <p:sldId id="1558" r:id="rId22"/>
    <p:sldId id="1559" r:id="rId23"/>
    <p:sldId id="1581" r:id="rId24"/>
    <p:sldId id="1586" r:id="rId25"/>
    <p:sldId id="1587" r:id="rId26"/>
    <p:sldId id="1588" r:id="rId27"/>
    <p:sldId id="1560" r:id="rId28"/>
    <p:sldId id="1570" r:id="rId29"/>
    <p:sldId id="1571" r:id="rId30"/>
    <p:sldId id="1572" r:id="rId31"/>
    <p:sldId id="1576" r:id="rId32"/>
    <p:sldId id="1561" r:id="rId33"/>
    <p:sldId id="1562" r:id="rId34"/>
    <p:sldId id="1593" r:id="rId35"/>
    <p:sldId id="1564" r:id="rId36"/>
    <p:sldId id="1567" r:id="rId37"/>
    <p:sldId id="1568" r:id="rId38"/>
    <p:sldId id="1569" r:id="rId39"/>
    <p:sldId id="1590" r:id="rId40"/>
    <p:sldId id="1591" r:id="rId41"/>
    <p:sldId id="1592" r:id="rId42"/>
    <p:sldId id="1578" r:id="rId43"/>
    <p:sldId id="1594" r:id="rId44"/>
    <p:sldId id="1577" r:id="rId4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519"/>
            <p14:sldId id="1549"/>
            <p14:sldId id="1551"/>
            <p14:sldId id="1527"/>
            <p14:sldId id="1579"/>
            <p14:sldId id="1582"/>
            <p14:sldId id="1583"/>
            <p14:sldId id="1589"/>
            <p14:sldId id="1552"/>
            <p14:sldId id="1553"/>
            <p14:sldId id="1554"/>
            <p14:sldId id="1555"/>
            <p14:sldId id="1556"/>
            <p14:sldId id="1573"/>
            <p14:sldId id="1574"/>
            <p14:sldId id="1575"/>
            <p14:sldId id="1557"/>
            <p14:sldId id="1558"/>
            <p14:sldId id="1559"/>
            <p14:sldId id="1581"/>
            <p14:sldId id="1586"/>
            <p14:sldId id="1587"/>
            <p14:sldId id="1588"/>
            <p14:sldId id="1560"/>
            <p14:sldId id="1570"/>
            <p14:sldId id="1571"/>
            <p14:sldId id="1572"/>
            <p14:sldId id="1576"/>
            <p14:sldId id="1561"/>
            <p14:sldId id="1562"/>
            <p14:sldId id="1593"/>
            <p14:sldId id="1564"/>
            <p14:sldId id="1567"/>
            <p14:sldId id="1568"/>
            <p14:sldId id="1569"/>
            <p14:sldId id="1590"/>
            <p14:sldId id="1591"/>
            <p14:sldId id="1592"/>
            <p14:sldId id="1578"/>
            <p14:sldId id="1594"/>
            <p14:sldId id="15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737373"/>
    <a:srgbClr val="FFFFFF"/>
    <a:srgbClr val="000000"/>
    <a:srgbClr val="D83B01"/>
    <a:srgbClr val="353535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7" autoAdjust="0"/>
    <p:restoredTop sz="92144" autoAdjust="0"/>
  </p:normalViewPr>
  <p:slideViewPr>
    <p:cSldViewPr>
      <p:cViewPr varScale="1">
        <p:scale>
          <a:sx n="106" d="100"/>
          <a:sy n="106" d="100"/>
        </p:scale>
        <p:origin x="736" y="18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4/19/17 12:21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4/19/17 12:21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4/19/17 12:21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4/19/17 12:21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8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4/19/17 12:21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4/19/17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1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msnetwork.ba/" TargetMode="External"/><Relationship Id="rId3" Type="http://schemas.openxmlformats.org/officeDocument/2006/relationships/image" Target="../media/image5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70666" y="4897504"/>
            <a:ext cx="9143936" cy="906582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439" y="5801518"/>
            <a:ext cx="7315137" cy="90619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7023366" y="-73970"/>
            <a:ext cx="5443122" cy="704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74421" y="0"/>
            <a:ext cx="4562054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49" name="Group 148"/>
          <p:cNvGrpSpPr/>
          <p:nvPr userDrawn="1"/>
        </p:nvGrpSpPr>
        <p:grpSpPr>
          <a:xfrm>
            <a:off x="8450485" y="4505374"/>
            <a:ext cx="3430111" cy="1780635"/>
            <a:chOff x="7684856" y="2836587"/>
            <a:chExt cx="4195740" cy="2088419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703756" y="4759633"/>
              <a:ext cx="1308806" cy="165373"/>
            </a:xfrm>
            <a:custGeom>
              <a:avLst/>
              <a:gdLst>
                <a:gd name="T0" fmla="*/ 552 w 589"/>
                <a:gd name="T1" fmla="*/ 0 h 74"/>
                <a:gd name="T2" fmla="*/ 37 w 589"/>
                <a:gd name="T3" fmla="*/ 0 h 74"/>
                <a:gd name="T4" fmla="*/ 0 w 589"/>
                <a:gd name="T5" fmla="*/ 37 h 74"/>
                <a:gd name="T6" fmla="*/ 37 w 589"/>
                <a:gd name="T7" fmla="*/ 74 h 74"/>
                <a:gd name="T8" fmla="*/ 552 w 589"/>
                <a:gd name="T9" fmla="*/ 74 h 74"/>
                <a:gd name="T10" fmla="*/ 589 w 589"/>
                <a:gd name="T11" fmla="*/ 37 h 74"/>
                <a:gd name="T12" fmla="*/ 552 w 58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74">
                  <a:moveTo>
                    <a:pt x="55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552" y="74"/>
                    <a:pt x="552" y="74"/>
                    <a:pt x="552" y="74"/>
                  </a:cubicBezTo>
                  <a:cubicBezTo>
                    <a:pt x="573" y="74"/>
                    <a:pt x="589" y="57"/>
                    <a:pt x="589" y="37"/>
                  </a:cubicBezTo>
                  <a:cubicBezTo>
                    <a:pt x="589" y="16"/>
                    <a:pt x="573" y="0"/>
                    <a:pt x="552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0533991" y="4759633"/>
              <a:ext cx="623691" cy="165373"/>
            </a:xfrm>
            <a:custGeom>
              <a:avLst/>
              <a:gdLst>
                <a:gd name="T0" fmla="*/ 242 w 279"/>
                <a:gd name="T1" fmla="*/ 0 h 74"/>
                <a:gd name="T2" fmla="*/ 37 w 279"/>
                <a:gd name="T3" fmla="*/ 0 h 74"/>
                <a:gd name="T4" fmla="*/ 0 w 279"/>
                <a:gd name="T5" fmla="*/ 37 h 74"/>
                <a:gd name="T6" fmla="*/ 37 w 279"/>
                <a:gd name="T7" fmla="*/ 74 h 74"/>
                <a:gd name="T8" fmla="*/ 242 w 279"/>
                <a:gd name="T9" fmla="*/ 74 h 74"/>
                <a:gd name="T10" fmla="*/ 279 w 279"/>
                <a:gd name="T11" fmla="*/ 37 h 74"/>
                <a:gd name="T12" fmla="*/ 242 w 27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74">
                  <a:moveTo>
                    <a:pt x="24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242" y="74"/>
                    <a:pt x="242" y="74"/>
                    <a:pt x="242" y="74"/>
                  </a:cubicBezTo>
                  <a:cubicBezTo>
                    <a:pt x="262" y="74"/>
                    <a:pt x="279" y="57"/>
                    <a:pt x="279" y="37"/>
                  </a:cubicBezTo>
                  <a:cubicBezTo>
                    <a:pt x="279" y="16"/>
                    <a:pt x="262" y="0"/>
                    <a:pt x="242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929199" y="3696524"/>
              <a:ext cx="255146" cy="330745"/>
            </a:xfrm>
            <a:custGeom>
              <a:avLst/>
              <a:gdLst>
                <a:gd name="T0" fmla="*/ 0 w 114"/>
                <a:gd name="T1" fmla="*/ 11 h 149"/>
                <a:gd name="T2" fmla="*/ 0 w 114"/>
                <a:gd name="T3" fmla="*/ 138 h 149"/>
                <a:gd name="T4" fmla="*/ 11 w 114"/>
                <a:gd name="T5" fmla="*/ 149 h 149"/>
                <a:gd name="T6" fmla="*/ 103 w 114"/>
                <a:gd name="T7" fmla="*/ 149 h 149"/>
                <a:gd name="T8" fmla="*/ 114 w 114"/>
                <a:gd name="T9" fmla="*/ 138 h 149"/>
                <a:gd name="T10" fmla="*/ 114 w 114"/>
                <a:gd name="T11" fmla="*/ 11 h 149"/>
                <a:gd name="T12" fmla="*/ 103 w 114"/>
                <a:gd name="T13" fmla="*/ 0 h 149"/>
                <a:gd name="T14" fmla="*/ 11 w 114"/>
                <a:gd name="T15" fmla="*/ 0 h 149"/>
                <a:gd name="T16" fmla="*/ 0 w 114"/>
                <a:gd name="T1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49">
                  <a:moveTo>
                    <a:pt x="0" y="11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49"/>
                    <a:pt x="11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14" y="149"/>
                    <a:pt x="114" y="13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0"/>
                    <a:pt x="10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0"/>
                    <a:pt x="0" y="11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957549" y="3715424"/>
              <a:ext cx="198447" cy="51974"/>
            </a:xfrm>
            <a:custGeom>
              <a:avLst/>
              <a:gdLst>
                <a:gd name="T0" fmla="*/ 0 w 89"/>
                <a:gd name="T1" fmla="*/ 11 h 23"/>
                <a:gd name="T2" fmla="*/ 0 w 89"/>
                <a:gd name="T3" fmla="*/ 12 h 23"/>
                <a:gd name="T4" fmla="*/ 11 w 89"/>
                <a:gd name="T5" fmla="*/ 23 h 23"/>
                <a:gd name="T6" fmla="*/ 78 w 89"/>
                <a:gd name="T7" fmla="*/ 23 h 23"/>
                <a:gd name="T8" fmla="*/ 89 w 89"/>
                <a:gd name="T9" fmla="*/ 12 h 23"/>
                <a:gd name="T10" fmla="*/ 89 w 89"/>
                <a:gd name="T11" fmla="*/ 11 h 23"/>
                <a:gd name="T12" fmla="*/ 78 w 89"/>
                <a:gd name="T13" fmla="*/ 0 h 23"/>
                <a:gd name="T14" fmla="*/ 11 w 89"/>
                <a:gd name="T15" fmla="*/ 0 h 23"/>
                <a:gd name="T16" fmla="*/ 0 w 89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3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23"/>
                    <a:pt x="11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89" y="23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0"/>
                    <a:pt x="7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0"/>
                    <a:pt x="0" y="11"/>
                  </a:cubicBez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170171" y="3757948"/>
              <a:ext cx="108673" cy="212622"/>
            </a:xfrm>
            <a:custGeom>
              <a:avLst/>
              <a:gdLst>
                <a:gd name="T0" fmla="*/ 24 w 48"/>
                <a:gd name="T1" fmla="*/ 48 h 96"/>
                <a:gd name="T2" fmla="*/ 0 w 48"/>
                <a:gd name="T3" fmla="*/ 24 h 96"/>
                <a:gd name="T4" fmla="*/ 0 w 48"/>
                <a:gd name="T5" fmla="*/ 0 h 96"/>
                <a:gd name="T6" fmla="*/ 48 w 48"/>
                <a:gd name="T7" fmla="*/ 48 h 96"/>
                <a:gd name="T8" fmla="*/ 0 w 48"/>
                <a:gd name="T9" fmla="*/ 96 h 96"/>
                <a:gd name="T10" fmla="*/ 0 w 48"/>
                <a:gd name="T11" fmla="*/ 72 h 96"/>
                <a:gd name="T12" fmla="*/ 24 w 48"/>
                <a:gd name="T1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24" y="48"/>
                  </a:moveTo>
                  <a:cubicBezTo>
                    <a:pt x="24" y="35"/>
                    <a:pt x="13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48" y="21"/>
                    <a:pt x="48" y="48"/>
                  </a:cubicBezTo>
                  <a:cubicBezTo>
                    <a:pt x="48" y="75"/>
                    <a:pt x="27" y="96"/>
                    <a:pt x="0" y="9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72"/>
                    <a:pt x="24" y="61"/>
                    <a:pt x="24" y="48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9929199" y="3776848"/>
              <a:ext cx="255146" cy="250421"/>
            </a:xfrm>
            <a:custGeom>
              <a:avLst/>
              <a:gdLst>
                <a:gd name="T0" fmla="*/ 109 w 114"/>
                <a:gd name="T1" fmla="*/ 0 h 114"/>
                <a:gd name="T2" fmla="*/ 0 w 114"/>
                <a:gd name="T3" fmla="*/ 75 h 114"/>
                <a:gd name="T4" fmla="*/ 0 w 114"/>
                <a:gd name="T5" fmla="*/ 103 h 114"/>
                <a:gd name="T6" fmla="*/ 11 w 114"/>
                <a:gd name="T7" fmla="*/ 114 h 114"/>
                <a:gd name="T8" fmla="*/ 103 w 114"/>
                <a:gd name="T9" fmla="*/ 114 h 114"/>
                <a:gd name="T10" fmla="*/ 114 w 114"/>
                <a:gd name="T11" fmla="*/ 103 h 114"/>
                <a:gd name="T12" fmla="*/ 114 w 114"/>
                <a:gd name="T13" fmla="*/ 88 h 114"/>
                <a:gd name="T14" fmla="*/ 109 w 114"/>
                <a:gd name="T15" fmla="*/ 88 h 114"/>
                <a:gd name="T16" fmla="*/ 109 w 114"/>
                <a:gd name="T17" fmla="*/ 64 h 114"/>
                <a:gd name="T18" fmla="*/ 114 w 114"/>
                <a:gd name="T19" fmla="*/ 64 h 114"/>
                <a:gd name="T20" fmla="*/ 114 w 114"/>
                <a:gd name="T21" fmla="*/ 17 h 114"/>
                <a:gd name="T22" fmla="*/ 109 w 114"/>
                <a:gd name="T23" fmla="*/ 16 h 114"/>
                <a:gd name="T24" fmla="*/ 109 w 114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14"/>
                    <a:pt x="11" y="114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4"/>
                    <a:pt x="114" y="114"/>
                    <a:pt x="114" y="103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3" y="88"/>
                    <a:pt x="111" y="88"/>
                    <a:pt x="109" y="88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1" y="64"/>
                    <a:pt x="113" y="64"/>
                    <a:pt x="114" y="64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6"/>
                    <a:pt x="111" y="16"/>
                    <a:pt x="109" y="16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0170171" y="3767398"/>
              <a:ext cx="14175" cy="203172"/>
            </a:xfrm>
            <a:custGeom>
              <a:avLst/>
              <a:gdLst>
                <a:gd name="T0" fmla="*/ 5 w 5"/>
                <a:gd name="T1" fmla="*/ 68 h 92"/>
                <a:gd name="T2" fmla="*/ 5 w 5"/>
                <a:gd name="T3" fmla="*/ 68 h 92"/>
                <a:gd name="T4" fmla="*/ 0 w 5"/>
                <a:gd name="T5" fmla="*/ 68 h 92"/>
                <a:gd name="T6" fmla="*/ 0 w 5"/>
                <a:gd name="T7" fmla="*/ 92 h 92"/>
                <a:gd name="T8" fmla="*/ 5 w 5"/>
                <a:gd name="T9" fmla="*/ 92 h 92"/>
                <a:gd name="T10" fmla="*/ 5 w 5"/>
                <a:gd name="T11" fmla="*/ 92 h 92"/>
                <a:gd name="T12" fmla="*/ 5 w 5"/>
                <a:gd name="T13" fmla="*/ 68 h 92"/>
                <a:gd name="T14" fmla="*/ 5 w 5"/>
                <a:gd name="T15" fmla="*/ 0 h 92"/>
                <a:gd name="T16" fmla="*/ 0 w 5"/>
                <a:gd name="T17" fmla="*/ 4 h 92"/>
                <a:gd name="T18" fmla="*/ 0 w 5"/>
                <a:gd name="T19" fmla="*/ 20 h 92"/>
                <a:gd name="T20" fmla="*/ 5 w 5"/>
                <a:gd name="T21" fmla="*/ 21 h 92"/>
                <a:gd name="T22" fmla="*/ 5 w 5"/>
                <a:gd name="T23" fmla="*/ 21 h 92"/>
                <a:gd name="T24" fmla="*/ 5 w 5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92">
                  <a:moveTo>
                    <a:pt x="5" y="68"/>
                  </a:move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2" y="68"/>
                    <a:pt x="0" y="6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68"/>
                    <a:pt x="5" y="68"/>
                    <a:pt x="5" y="68"/>
                  </a:cubicBezTo>
                  <a:moveTo>
                    <a:pt x="5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4" y="20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264669" y="3866621"/>
              <a:ext cx="420519" cy="198447"/>
            </a:xfrm>
            <a:custGeom>
              <a:avLst/>
              <a:gdLst>
                <a:gd name="T0" fmla="*/ 107 w 188"/>
                <a:gd name="T1" fmla="*/ 90 h 90"/>
                <a:gd name="T2" fmla="*/ 0 w 188"/>
                <a:gd name="T3" fmla="*/ 34 h 90"/>
                <a:gd name="T4" fmla="*/ 34 w 188"/>
                <a:gd name="T5" fmla="*/ 0 h 90"/>
                <a:gd name="T6" fmla="*/ 113 w 188"/>
                <a:gd name="T7" fmla="*/ 41 h 90"/>
                <a:gd name="T8" fmla="*/ 144 w 188"/>
                <a:gd name="T9" fmla="*/ 17 h 90"/>
                <a:gd name="T10" fmla="*/ 188 w 188"/>
                <a:gd name="T11" fmla="*/ 38 h 90"/>
                <a:gd name="T12" fmla="*/ 122 w 188"/>
                <a:gd name="T13" fmla="*/ 89 h 90"/>
                <a:gd name="T14" fmla="*/ 107 w 188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90">
                  <a:moveTo>
                    <a:pt x="107" y="90"/>
                  </a:moveTo>
                  <a:cubicBezTo>
                    <a:pt x="74" y="90"/>
                    <a:pt x="38" y="71"/>
                    <a:pt x="0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5" y="31"/>
                    <a:pt x="93" y="45"/>
                    <a:pt x="113" y="41"/>
                  </a:cubicBezTo>
                  <a:cubicBezTo>
                    <a:pt x="134" y="38"/>
                    <a:pt x="144" y="17"/>
                    <a:pt x="144" y="17"/>
                  </a:cubicBezTo>
                  <a:cubicBezTo>
                    <a:pt x="188" y="38"/>
                    <a:pt x="188" y="38"/>
                    <a:pt x="188" y="38"/>
                  </a:cubicBezTo>
                  <a:cubicBezTo>
                    <a:pt x="187" y="40"/>
                    <a:pt x="167" y="81"/>
                    <a:pt x="122" y="89"/>
                  </a:cubicBezTo>
                  <a:cubicBezTo>
                    <a:pt x="117" y="90"/>
                    <a:pt x="112" y="90"/>
                    <a:pt x="107" y="90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0203245" y="3800472"/>
              <a:ext cx="141748" cy="146473"/>
            </a:xfrm>
            <a:custGeom>
              <a:avLst/>
              <a:gdLst>
                <a:gd name="T0" fmla="*/ 11 w 64"/>
                <a:gd name="T1" fmla="*/ 46 h 65"/>
                <a:gd name="T2" fmla="*/ 10 w 64"/>
                <a:gd name="T3" fmla="*/ 45 h 65"/>
                <a:gd name="T4" fmla="*/ 10 w 64"/>
                <a:gd name="T5" fmla="*/ 10 h 65"/>
                <a:gd name="T6" fmla="*/ 45 w 64"/>
                <a:gd name="T7" fmla="*/ 11 h 65"/>
                <a:gd name="T8" fmla="*/ 46 w 64"/>
                <a:gd name="T9" fmla="*/ 11 h 65"/>
                <a:gd name="T10" fmla="*/ 46 w 64"/>
                <a:gd name="T11" fmla="*/ 11 h 65"/>
                <a:gd name="T12" fmla="*/ 64 w 64"/>
                <a:gd name="T13" fmla="*/ 30 h 65"/>
                <a:gd name="T14" fmla="*/ 29 w 64"/>
                <a:gd name="T15" fmla="*/ 65 h 65"/>
                <a:gd name="T16" fmla="*/ 10 w 64"/>
                <a:gd name="T17" fmla="*/ 46 h 65"/>
                <a:gd name="T18" fmla="*/ 11 w 64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11" y="46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10" y="46"/>
                    <a:pt x="10" y="46"/>
                    <a:pt x="10" y="46"/>
                  </a:cubicBezTo>
                  <a:lnTo>
                    <a:pt x="11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628489" y="4736009"/>
              <a:ext cx="188997" cy="108673"/>
            </a:xfrm>
            <a:custGeom>
              <a:avLst/>
              <a:gdLst>
                <a:gd name="T0" fmla="*/ 0 w 40"/>
                <a:gd name="T1" fmla="*/ 17 h 23"/>
                <a:gd name="T2" fmla="*/ 17 w 40"/>
                <a:gd name="T3" fmla="*/ 0 h 23"/>
                <a:gd name="T4" fmla="*/ 40 w 40"/>
                <a:gd name="T5" fmla="*/ 0 h 23"/>
                <a:gd name="T6" fmla="*/ 40 w 40"/>
                <a:gd name="T7" fmla="*/ 23 h 23"/>
                <a:gd name="T8" fmla="*/ 0 w 40"/>
                <a:gd name="T9" fmla="*/ 23 h 23"/>
                <a:gd name="T10" fmla="*/ 0 w 40"/>
                <a:gd name="T1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3">
                  <a:moveTo>
                    <a:pt x="0" y="17"/>
                  </a:moveTo>
                  <a:lnTo>
                    <a:pt x="17" y="0"/>
                  </a:lnTo>
                  <a:lnTo>
                    <a:pt x="40" y="0"/>
                  </a:lnTo>
                  <a:lnTo>
                    <a:pt x="40" y="23"/>
                  </a:lnTo>
                  <a:lnTo>
                    <a:pt x="0" y="2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708813" y="4041444"/>
              <a:ext cx="108673" cy="70401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0708813" y="4041444"/>
              <a:ext cx="108673" cy="70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0883636" y="4041444"/>
              <a:ext cx="103949" cy="70401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0883636" y="4041444"/>
              <a:ext cx="103949" cy="70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0798587" y="4736009"/>
              <a:ext cx="188997" cy="108673"/>
            </a:xfrm>
            <a:custGeom>
              <a:avLst/>
              <a:gdLst>
                <a:gd name="T0" fmla="*/ 0 w 40"/>
                <a:gd name="T1" fmla="*/ 17 h 23"/>
                <a:gd name="T2" fmla="*/ 17 w 40"/>
                <a:gd name="T3" fmla="*/ 0 h 23"/>
                <a:gd name="T4" fmla="*/ 40 w 40"/>
                <a:gd name="T5" fmla="*/ 0 h 23"/>
                <a:gd name="T6" fmla="*/ 40 w 40"/>
                <a:gd name="T7" fmla="*/ 23 h 23"/>
                <a:gd name="T8" fmla="*/ 0 w 40"/>
                <a:gd name="T9" fmla="*/ 23 h 23"/>
                <a:gd name="T10" fmla="*/ 0 w 40"/>
                <a:gd name="T1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3">
                  <a:moveTo>
                    <a:pt x="0" y="17"/>
                  </a:moveTo>
                  <a:lnTo>
                    <a:pt x="17" y="0"/>
                  </a:lnTo>
                  <a:lnTo>
                    <a:pt x="40" y="0"/>
                  </a:lnTo>
                  <a:lnTo>
                    <a:pt x="40" y="23"/>
                  </a:lnTo>
                  <a:lnTo>
                    <a:pt x="0" y="2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0609590" y="3195681"/>
              <a:ext cx="548092" cy="1001685"/>
            </a:xfrm>
            <a:custGeom>
              <a:avLst/>
              <a:gdLst>
                <a:gd name="T0" fmla="*/ 0 w 246"/>
                <a:gd name="T1" fmla="*/ 28 h 452"/>
                <a:gd name="T2" fmla="*/ 0 w 246"/>
                <a:gd name="T3" fmla="*/ 424 h 452"/>
                <a:gd name="T4" fmla="*/ 28 w 246"/>
                <a:gd name="T5" fmla="*/ 452 h 452"/>
                <a:gd name="T6" fmla="*/ 218 w 246"/>
                <a:gd name="T7" fmla="*/ 452 h 452"/>
                <a:gd name="T8" fmla="*/ 246 w 246"/>
                <a:gd name="T9" fmla="*/ 424 h 452"/>
                <a:gd name="T10" fmla="*/ 246 w 246"/>
                <a:gd name="T11" fmla="*/ 28 h 452"/>
                <a:gd name="T12" fmla="*/ 218 w 246"/>
                <a:gd name="T13" fmla="*/ 0 h 452"/>
                <a:gd name="T14" fmla="*/ 28 w 246"/>
                <a:gd name="T15" fmla="*/ 0 h 452"/>
                <a:gd name="T16" fmla="*/ 0 w 24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52">
                  <a:moveTo>
                    <a:pt x="0" y="28"/>
                  </a:moveTo>
                  <a:cubicBezTo>
                    <a:pt x="0" y="424"/>
                    <a:pt x="0" y="424"/>
                    <a:pt x="0" y="424"/>
                  </a:cubicBezTo>
                  <a:cubicBezTo>
                    <a:pt x="0" y="424"/>
                    <a:pt x="0" y="452"/>
                    <a:pt x="28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8" y="452"/>
                    <a:pt x="246" y="452"/>
                    <a:pt x="246" y="424"/>
                  </a:cubicBezTo>
                  <a:cubicBezTo>
                    <a:pt x="246" y="28"/>
                    <a:pt x="246" y="28"/>
                    <a:pt x="246" y="28"/>
                  </a:cubicBezTo>
                  <a:cubicBezTo>
                    <a:pt x="246" y="28"/>
                    <a:pt x="246" y="0"/>
                    <a:pt x="21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0576515" y="3195681"/>
              <a:ext cx="548092" cy="1001685"/>
            </a:xfrm>
            <a:custGeom>
              <a:avLst/>
              <a:gdLst>
                <a:gd name="T0" fmla="*/ 0 w 246"/>
                <a:gd name="T1" fmla="*/ 28 h 452"/>
                <a:gd name="T2" fmla="*/ 0 w 246"/>
                <a:gd name="T3" fmla="*/ 424 h 452"/>
                <a:gd name="T4" fmla="*/ 28 w 246"/>
                <a:gd name="T5" fmla="*/ 452 h 452"/>
                <a:gd name="T6" fmla="*/ 218 w 246"/>
                <a:gd name="T7" fmla="*/ 452 h 452"/>
                <a:gd name="T8" fmla="*/ 246 w 246"/>
                <a:gd name="T9" fmla="*/ 424 h 452"/>
                <a:gd name="T10" fmla="*/ 246 w 246"/>
                <a:gd name="T11" fmla="*/ 28 h 452"/>
                <a:gd name="T12" fmla="*/ 218 w 246"/>
                <a:gd name="T13" fmla="*/ 0 h 452"/>
                <a:gd name="T14" fmla="*/ 28 w 246"/>
                <a:gd name="T15" fmla="*/ 0 h 452"/>
                <a:gd name="T16" fmla="*/ 0 w 24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52">
                  <a:moveTo>
                    <a:pt x="0" y="28"/>
                  </a:moveTo>
                  <a:cubicBezTo>
                    <a:pt x="0" y="424"/>
                    <a:pt x="0" y="424"/>
                    <a:pt x="0" y="424"/>
                  </a:cubicBezTo>
                  <a:cubicBezTo>
                    <a:pt x="0" y="424"/>
                    <a:pt x="0" y="452"/>
                    <a:pt x="28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8" y="452"/>
                    <a:pt x="246" y="452"/>
                    <a:pt x="246" y="424"/>
                  </a:cubicBezTo>
                  <a:cubicBezTo>
                    <a:pt x="246" y="28"/>
                    <a:pt x="246" y="28"/>
                    <a:pt x="246" y="28"/>
                  </a:cubicBezTo>
                  <a:cubicBezTo>
                    <a:pt x="246" y="28"/>
                    <a:pt x="246" y="0"/>
                    <a:pt x="21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0642664" y="3257106"/>
              <a:ext cx="420519" cy="755989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0642664" y="3257106"/>
              <a:ext cx="420519" cy="75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1341954" y="4150117"/>
              <a:ext cx="533917" cy="6709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1341954" y="4150117"/>
              <a:ext cx="533917" cy="670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1445903" y="4367464"/>
              <a:ext cx="188997" cy="236246"/>
            </a:xfrm>
            <a:prstGeom prst="rect">
              <a:avLst/>
            </a:pr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1445903" y="4367464"/>
              <a:ext cx="188997" cy="23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1530951" y="4367464"/>
              <a:ext cx="103949" cy="236246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1341954" y="3398853"/>
              <a:ext cx="538642" cy="751264"/>
            </a:xfrm>
            <a:custGeom>
              <a:avLst/>
              <a:gdLst>
                <a:gd name="T0" fmla="*/ 0 w 243"/>
                <a:gd name="T1" fmla="*/ 24 h 338"/>
                <a:gd name="T2" fmla="*/ 0 w 243"/>
                <a:gd name="T3" fmla="*/ 314 h 338"/>
                <a:gd name="T4" fmla="*/ 24 w 243"/>
                <a:gd name="T5" fmla="*/ 338 h 338"/>
                <a:gd name="T6" fmla="*/ 219 w 243"/>
                <a:gd name="T7" fmla="*/ 338 h 338"/>
                <a:gd name="T8" fmla="*/ 243 w 243"/>
                <a:gd name="T9" fmla="*/ 314 h 338"/>
                <a:gd name="T10" fmla="*/ 243 w 243"/>
                <a:gd name="T11" fmla="*/ 24 h 338"/>
                <a:gd name="T12" fmla="*/ 219 w 243"/>
                <a:gd name="T13" fmla="*/ 0 h 338"/>
                <a:gd name="T14" fmla="*/ 24 w 243"/>
                <a:gd name="T15" fmla="*/ 0 h 338"/>
                <a:gd name="T16" fmla="*/ 0 w 243"/>
                <a:gd name="T17" fmla="*/ 2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338">
                  <a:moveTo>
                    <a:pt x="0" y="24"/>
                  </a:move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38"/>
                    <a:pt x="24" y="338"/>
                  </a:cubicBezTo>
                  <a:cubicBezTo>
                    <a:pt x="219" y="338"/>
                    <a:pt x="219" y="338"/>
                    <a:pt x="219" y="338"/>
                  </a:cubicBezTo>
                  <a:cubicBezTo>
                    <a:pt x="219" y="338"/>
                    <a:pt x="243" y="338"/>
                    <a:pt x="243" y="314"/>
                  </a:cubicBezTo>
                  <a:cubicBezTo>
                    <a:pt x="243" y="24"/>
                    <a:pt x="243" y="24"/>
                    <a:pt x="243" y="24"/>
                  </a:cubicBezTo>
                  <a:cubicBezTo>
                    <a:pt x="243" y="24"/>
                    <a:pt x="243" y="0"/>
                    <a:pt x="2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0"/>
                    <a:pt x="0" y="24"/>
                  </a:cubicBezTo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1393928" y="3431928"/>
              <a:ext cx="434694" cy="680390"/>
            </a:xfrm>
            <a:custGeom>
              <a:avLst/>
              <a:gdLst>
                <a:gd name="T0" fmla="*/ 0 w 196"/>
                <a:gd name="T1" fmla="*/ 22 h 306"/>
                <a:gd name="T2" fmla="*/ 0 w 196"/>
                <a:gd name="T3" fmla="*/ 284 h 306"/>
                <a:gd name="T4" fmla="*/ 19 w 196"/>
                <a:gd name="T5" fmla="*/ 306 h 306"/>
                <a:gd name="T6" fmla="*/ 176 w 196"/>
                <a:gd name="T7" fmla="*/ 306 h 306"/>
                <a:gd name="T8" fmla="*/ 196 w 196"/>
                <a:gd name="T9" fmla="*/ 284 h 306"/>
                <a:gd name="T10" fmla="*/ 196 w 196"/>
                <a:gd name="T11" fmla="*/ 22 h 306"/>
                <a:gd name="T12" fmla="*/ 176 w 196"/>
                <a:gd name="T13" fmla="*/ 0 h 306"/>
                <a:gd name="T14" fmla="*/ 19 w 196"/>
                <a:gd name="T15" fmla="*/ 0 h 306"/>
                <a:gd name="T16" fmla="*/ 0 w 196"/>
                <a:gd name="T17" fmla="*/ 2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06">
                  <a:moveTo>
                    <a:pt x="0" y="22"/>
                  </a:move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306"/>
                    <a:pt x="1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76" y="306"/>
                    <a:pt x="196" y="306"/>
                    <a:pt x="196" y="284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196" y="22"/>
                    <a:pt x="196" y="0"/>
                    <a:pt x="17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22"/>
                  </a:cubicBezTo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1341954" y="3526427"/>
              <a:ext cx="538642" cy="623691"/>
            </a:xfrm>
            <a:custGeom>
              <a:avLst/>
              <a:gdLst>
                <a:gd name="T0" fmla="*/ 243 w 243"/>
                <a:gd name="T1" fmla="*/ 0 h 279"/>
                <a:gd name="T2" fmla="*/ 219 w 243"/>
                <a:gd name="T3" fmla="*/ 21 h 279"/>
                <a:gd name="T4" fmla="*/ 219 w 243"/>
                <a:gd name="T5" fmla="*/ 46 h 279"/>
                <a:gd name="T6" fmla="*/ 241 w 243"/>
                <a:gd name="T7" fmla="*/ 46 h 279"/>
                <a:gd name="T8" fmla="*/ 241 w 243"/>
                <a:gd name="T9" fmla="*/ 50 h 279"/>
                <a:gd name="T10" fmla="*/ 219 w 243"/>
                <a:gd name="T11" fmla="*/ 50 h 279"/>
                <a:gd name="T12" fmla="*/ 219 w 243"/>
                <a:gd name="T13" fmla="*/ 186 h 279"/>
                <a:gd name="T14" fmla="*/ 241 w 243"/>
                <a:gd name="T15" fmla="*/ 186 h 279"/>
                <a:gd name="T16" fmla="*/ 241 w 243"/>
                <a:gd name="T17" fmla="*/ 190 h 279"/>
                <a:gd name="T18" fmla="*/ 219 w 243"/>
                <a:gd name="T19" fmla="*/ 190 h 279"/>
                <a:gd name="T20" fmla="*/ 219 w 243"/>
                <a:gd name="T21" fmla="*/ 241 h 279"/>
                <a:gd name="T22" fmla="*/ 199 w 243"/>
                <a:gd name="T23" fmla="*/ 263 h 279"/>
                <a:gd name="T24" fmla="*/ 42 w 243"/>
                <a:gd name="T25" fmla="*/ 263 h 279"/>
                <a:gd name="T26" fmla="*/ 23 w 243"/>
                <a:gd name="T27" fmla="*/ 241 h 279"/>
                <a:gd name="T28" fmla="*/ 23 w 243"/>
                <a:gd name="T29" fmla="*/ 195 h 279"/>
                <a:gd name="T30" fmla="*/ 0 w 243"/>
                <a:gd name="T31" fmla="*/ 216 h 279"/>
                <a:gd name="T32" fmla="*/ 0 w 243"/>
                <a:gd name="T33" fmla="*/ 255 h 279"/>
                <a:gd name="T34" fmla="*/ 24 w 243"/>
                <a:gd name="T35" fmla="*/ 279 h 279"/>
                <a:gd name="T36" fmla="*/ 219 w 243"/>
                <a:gd name="T37" fmla="*/ 279 h 279"/>
                <a:gd name="T38" fmla="*/ 243 w 243"/>
                <a:gd name="T39" fmla="*/ 255 h 279"/>
                <a:gd name="T40" fmla="*/ 243 w 243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79">
                  <a:moveTo>
                    <a:pt x="243" y="0"/>
                  </a:moveTo>
                  <a:cubicBezTo>
                    <a:pt x="219" y="21"/>
                    <a:pt x="219" y="21"/>
                    <a:pt x="219" y="21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41" y="46"/>
                    <a:pt x="241" y="46"/>
                    <a:pt x="241" y="46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19" y="186"/>
                    <a:pt x="219" y="186"/>
                    <a:pt x="219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90"/>
                    <a:pt x="241" y="190"/>
                    <a:pt x="241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63"/>
                    <a:pt x="199" y="263"/>
                    <a:pt x="199" y="263"/>
                  </a:cubicBezTo>
                  <a:cubicBezTo>
                    <a:pt x="42" y="263"/>
                    <a:pt x="42" y="263"/>
                    <a:pt x="42" y="263"/>
                  </a:cubicBezTo>
                  <a:cubicBezTo>
                    <a:pt x="23" y="263"/>
                    <a:pt x="23" y="241"/>
                    <a:pt x="23" y="241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79"/>
                    <a:pt x="24" y="279"/>
                  </a:cubicBezTo>
                  <a:cubicBezTo>
                    <a:pt x="219" y="279"/>
                    <a:pt x="219" y="279"/>
                    <a:pt x="219" y="279"/>
                  </a:cubicBezTo>
                  <a:cubicBezTo>
                    <a:pt x="219" y="279"/>
                    <a:pt x="243" y="279"/>
                    <a:pt x="243" y="255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solidFill>
              <a:srgbClr val="93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11393928" y="3573676"/>
              <a:ext cx="434694" cy="538642"/>
            </a:xfrm>
            <a:custGeom>
              <a:avLst/>
              <a:gdLst>
                <a:gd name="T0" fmla="*/ 196 w 196"/>
                <a:gd name="T1" fmla="*/ 169 h 242"/>
                <a:gd name="T2" fmla="*/ 6 w 196"/>
                <a:gd name="T3" fmla="*/ 169 h 242"/>
                <a:gd name="T4" fmla="*/ 0 w 196"/>
                <a:gd name="T5" fmla="*/ 174 h 242"/>
                <a:gd name="T6" fmla="*/ 0 w 196"/>
                <a:gd name="T7" fmla="*/ 220 h 242"/>
                <a:gd name="T8" fmla="*/ 19 w 196"/>
                <a:gd name="T9" fmla="*/ 242 h 242"/>
                <a:gd name="T10" fmla="*/ 176 w 196"/>
                <a:gd name="T11" fmla="*/ 242 h 242"/>
                <a:gd name="T12" fmla="*/ 196 w 196"/>
                <a:gd name="T13" fmla="*/ 220 h 242"/>
                <a:gd name="T14" fmla="*/ 196 w 196"/>
                <a:gd name="T15" fmla="*/ 169 h 242"/>
                <a:gd name="T16" fmla="*/ 196 w 196"/>
                <a:gd name="T17" fmla="*/ 29 h 242"/>
                <a:gd name="T18" fmla="*/ 163 w 196"/>
                <a:gd name="T19" fmla="*/ 29 h 242"/>
                <a:gd name="T20" fmla="*/ 11 w 196"/>
                <a:gd name="T21" fmla="*/ 165 h 242"/>
                <a:gd name="T22" fmla="*/ 196 w 196"/>
                <a:gd name="T23" fmla="*/ 165 h 242"/>
                <a:gd name="T24" fmla="*/ 196 w 196"/>
                <a:gd name="T25" fmla="*/ 29 h 242"/>
                <a:gd name="T26" fmla="*/ 196 w 196"/>
                <a:gd name="T27" fmla="*/ 0 h 242"/>
                <a:gd name="T28" fmla="*/ 168 w 196"/>
                <a:gd name="T29" fmla="*/ 25 h 242"/>
                <a:gd name="T30" fmla="*/ 196 w 196"/>
                <a:gd name="T31" fmla="*/ 25 h 242"/>
                <a:gd name="T32" fmla="*/ 196 w 196"/>
                <a:gd name="T3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242">
                  <a:moveTo>
                    <a:pt x="196" y="169"/>
                  </a:moveTo>
                  <a:cubicBezTo>
                    <a:pt x="6" y="169"/>
                    <a:pt x="6" y="169"/>
                    <a:pt x="6" y="16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42"/>
                    <a:pt x="19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6" y="242"/>
                    <a:pt x="196" y="242"/>
                    <a:pt x="196" y="220"/>
                  </a:cubicBezTo>
                  <a:cubicBezTo>
                    <a:pt x="196" y="169"/>
                    <a:pt x="196" y="169"/>
                    <a:pt x="196" y="169"/>
                  </a:cubicBezTo>
                  <a:moveTo>
                    <a:pt x="196" y="29"/>
                  </a:moveTo>
                  <a:cubicBezTo>
                    <a:pt x="163" y="29"/>
                    <a:pt x="163" y="29"/>
                    <a:pt x="163" y="29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6" y="29"/>
                    <a:pt x="196" y="29"/>
                    <a:pt x="196" y="29"/>
                  </a:cubicBezTo>
                  <a:moveTo>
                    <a:pt x="196" y="0"/>
                  </a:move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0"/>
                    <a:pt x="196" y="0"/>
                    <a:pt x="196" y="0"/>
                  </a:cubicBezTo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9371657" y="3696524"/>
              <a:ext cx="255146" cy="330745"/>
            </a:xfrm>
            <a:custGeom>
              <a:avLst/>
              <a:gdLst>
                <a:gd name="T0" fmla="*/ 115 w 115"/>
                <a:gd name="T1" fmla="*/ 11 h 149"/>
                <a:gd name="T2" fmla="*/ 115 w 115"/>
                <a:gd name="T3" fmla="*/ 138 h 149"/>
                <a:gd name="T4" fmla="*/ 104 w 115"/>
                <a:gd name="T5" fmla="*/ 149 h 149"/>
                <a:gd name="T6" fmla="*/ 11 w 115"/>
                <a:gd name="T7" fmla="*/ 149 h 149"/>
                <a:gd name="T8" fmla="*/ 0 w 115"/>
                <a:gd name="T9" fmla="*/ 138 h 149"/>
                <a:gd name="T10" fmla="*/ 0 w 115"/>
                <a:gd name="T11" fmla="*/ 11 h 149"/>
                <a:gd name="T12" fmla="*/ 11 w 115"/>
                <a:gd name="T13" fmla="*/ 0 h 149"/>
                <a:gd name="T14" fmla="*/ 104 w 115"/>
                <a:gd name="T15" fmla="*/ 0 h 149"/>
                <a:gd name="T16" fmla="*/ 115 w 115"/>
                <a:gd name="T1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49">
                  <a:moveTo>
                    <a:pt x="115" y="11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49"/>
                    <a:pt x="104" y="14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49"/>
                    <a:pt x="0" y="149"/>
                    <a:pt x="0" y="1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0"/>
                    <a:pt x="1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15" y="0"/>
                    <a:pt x="115" y="11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9404732" y="3715424"/>
              <a:ext cx="198447" cy="51974"/>
            </a:xfrm>
            <a:custGeom>
              <a:avLst/>
              <a:gdLst>
                <a:gd name="T0" fmla="*/ 89 w 89"/>
                <a:gd name="T1" fmla="*/ 11 h 23"/>
                <a:gd name="T2" fmla="*/ 89 w 89"/>
                <a:gd name="T3" fmla="*/ 12 h 23"/>
                <a:gd name="T4" fmla="*/ 78 w 89"/>
                <a:gd name="T5" fmla="*/ 23 h 23"/>
                <a:gd name="T6" fmla="*/ 11 w 89"/>
                <a:gd name="T7" fmla="*/ 23 h 23"/>
                <a:gd name="T8" fmla="*/ 0 w 89"/>
                <a:gd name="T9" fmla="*/ 12 h 23"/>
                <a:gd name="T10" fmla="*/ 0 w 89"/>
                <a:gd name="T11" fmla="*/ 11 h 23"/>
                <a:gd name="T12" fmla="*/ 11 w 89"/>
                <a:gd name="T13" fmla="*/ 0 h 23"/>
                <a:gd name="T14" fmla="*/ 78 w 89"/>
                <a:gd name="T15" fmla="*/ 0 h 23"/>
                <a:gd name="T16" fmla="*/ 89 w 89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3">
                  <a:moveTo>
                    <a:pt x="89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23"/>
                    <a:pt x="78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0" y="23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0"/>
                    <a:pt x="1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89" y="0"/>
                    <a:pt x="89" y="11"/>
                  </a:cubicBez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9281884" y="3757948"/>
              <a:ext cx="103949" cy="212622"/>
            </a:xfrm>
            <a:custGeom>
              <a:avLst/>
              <a:gdLst>
                <a:gd name="T0" fmla="*/ 24 w 48"/>
                <a:gd name="T1" fmla="*/ 48 h 96"/>
                <a:gd name="T2" fmla="*/ 48 w 48"/>
                <a:gd name="T3" fmla="*/ 24 h 96"/>
                <a:gd name="T4" fmla="*/ 48 w 48"/>
                <a:gd name="T5" fmla="*/ 0 h 96"/>
                <a:gd name="T6" fmla="*/ 0 w 48"/>
                <a:gd name="T7" fmla="*/ 48 h 96"/>
                <a:gd name="T8" fmla="*/ 48 w 48"/>
                <a:gd name="T9" fmla="*/ 96 h 96"/>
                <a:gd name="T10" fmla="*/ 48 w 48"/>
                <a:gd name="T11" fmla="*/ 72 h 96"/>
                <a:gd name="T12" fmla="*/ 24 w 48"/>
                <a:gd name="T1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24" y="48"/>
                  </a:moveTo>
                  <a:cubicBezTo>
                    <a:pt x="24" y="35"/>
                    <a:pt x="34" y="24"/>
                    <a:pt x="48" y="2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4" y="72"/>
                    <a:pt x="24" y="61"/>
                    <a:pt x="24" y="48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371657" y="3776848"/>
              <a:ext cx="255146" cy="250421"/>
            </a:xfrm>
            <a:custGeom>
              <a:avLst/>
              <a:gdLst>
                <a:gd name="T0" fmla="*/ 6 w 115"/>
                <a:gd name="T1" fmla="*/ 0 h 114"/>
                <a:gd name="T2" fmla="*/ 6 w 115"/>
                <a:gd name="T3" fmla="*/ 16 h 114"/>
                <a:gd name="T4" fmla="*/ 0 w 115"/>
                <a:gd name="T5" fmla="*/ 17 h 114"/>
                <a:gd name="T6" fmla="*/ 0 w 115"/>
                <a:gd name="T7" fmla="*/ 64 h 114"/>
                <a:gd name="T8" fmla="*/ 6 w 115"/>
                <a:gd name="T9" fmla="*/ 64 h 114"/>
                <a:gd name="T10" fmla="*/ 6 w 115"/>
                <a:gd name="T11" fmla="*/ 88 h 114"/>
                <a:gd name="T12" fmla="*/ 0 w 115"/>
                <a:gd name="T13" fmla="*/ 88 h 114"/>
                <a:gd name="T14" fmla="*/ 0 w 115"/>
                <a:gd name="T15" fmla="*/ 103 h 114"/>
                <a:gd name="T16" fmla="*/ 11 w 115"/>
                <a:gd name="T17" fmla="*/ 114 h 114"/>
                <a:gd name="T18" fmla="*/ 104 w 115"/>
                <a:gd name="T19" fmla="*/ 114 h 114"/>
                <a:gd name="T20" fmla="*/ 115 w 115"/>
                <a:gd name="T21" fmla="*/ 103 h 114"/>
                <a:gd name="T22" fmla="*/ 115 w 115"/>
                <a:gd name="T23" fmla="*/ 75 h 114"/>
                <a:gd name="T24" fmla="*/ 6 w 115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14">
                  <a:moveTo>
                    <a:pt x="6" y="0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6"/>
                    <a:pt x="0" y="1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4"/>
                    <a:pt x="4" y="64"/>
                    <a:pt x="6" y="64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4" y="88"/>
                    <a:pt x="2" y="88"/>
                    <a:pt x="0" y="88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11" y="114"/>
                    <a:pt x="11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5" y="114"/>
                    <a:pt x="115" y="103"/>
                    <a:pt x="115" y="103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9371657" y="3767398"/>
              <a:ext cx="14175" cy="203172"/>
            </a:xfrm>
            <a:custGeom>
              <a:avLst/>
              <a:gdLst>
                <a:gd name="T0" fmla="*/ 0 w 6"/>
                <a:gd name="T1" fmla="*/ 68 h 92"/>
                <a:gd name="T2" fmla="*/ 0 w 6"/>
                <a:gd name="T3" fmla="*/ 92 h 92"/>
                <a:gd name="T4" fmla="*/ 6 w 6"/>
                <a:gd name="T5" fmla="*/ 92 h 92"/>
                <a:gd name="T6" fmla="*/ 6 w 6"/>
                <a:gd name="T7" fmla="*/ 68 h 92"/>
                <a:gd name="T8" fmla="*/ 0 w 6"/>
                <a:gd name="T9" fmla="*/ 68 h 92"/>
                <a:gd name="T10" fmla="*/ 0 w 6"/>
                <a:gd name="T11" fmla="*/ 0 h 92"/>
                <a:gd name="T12" fmla="*/ 0 w 6"/>
                <a:gd name="T13" fmla="*/ 21 h 92"/>
                <a:gd name="T14" fmla="*/ 6 w 6"/>
                <a:gd name="T15" fmla="*/ 20 h 92"/>
                <a:gd name="T16" fmla="*/ 6 w 6"/>
                <a:gd name="T17" fmla="*/ 4 h 92"/>
                <a:gd name="T18" fmla="*/ 0 w 6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2">
                  <a:moveTo>
                    <a:pt x="0" y="68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6" y="9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68"/>
                    <a:pt x="2" y="68"/>
                    <a:pt x="0" y="68"/>
                  </a:cubicBezTo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875539" y="3866621"/>
              <a:ext cx="415794" cy="198447"/>
            </a:xfrm>
            <a:custGeom>
              <a:avLst/>
              <a:gdLst>
                <a:gd name="T0" fmla="*/ 81 w 187"/>
                <a:gd name="T1" fmla="*/ 90 h 90"/>
                <a:gd name="T2" fmla="*/ 66 w 187"/>
                <a:gd name="T3" fmla="*/ 89 h 90"/>
                <a:gd name="T4" fmla="*/ 0 w 187"/>
                <a:gd name="T5" fmla="*/ 38 h 90"/>
                <a:gd name="T6" fmla="*/ 22 w 187"/>
                <a:gd name="T7" fmla="*/ 27 h 90"/>
                <a:gd name="T8" fmla="*/ 43 w 187"/>
                <a:gd name="T9" fmla="*/ 17 h 90"/>
                <a:gd name="T10" fmla="*/ 75 w 187"/>
                <a:gd name="T11" fmla="*/ 42 h 90"/>
                <a:gd name="T12" fmla="*/ 154 w 187"/>
                <a:gd name="T13" fmla="*/ 0 h 90"/>
                <a:gd name="T14" fmla="*/ 187 w 187"/>
                <a:gd name="T15" fmla="*/ 34 h 90"/>
                <a:gd name="T16" fmla="*/ 81 w 187"/>
                <a:gd name="T1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90">
                  <a:moveTo>
                    <a:pt x="81" y="90"/>
                  </a:moveTo>
                  <a:cubicBezTo>
                    <a:pt x="76" y="90"/>
                    <a:pt x="71" y="90"/>
                    <a:pt x="66" y="89"/>
                  </a:cubicBezTo>
                  <a:cubicBezTo>
                    <a:pt x="21" y="81"/>
                    <a:pt x="1" y="40"/>
                    <a:pt x="0" y="3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54" y="38"/>
                    <a:pt x="75" y="42"/>
                  </a:cubicBezTo>
                  <a:cubicBezTo>
                    <a:pt x="96" y="45"/>
                    <a:pt x="123" y="30"/>
                    <a:pt x="154" y="0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50" y="71"/>
                    <a:pt x="114" y="90"/>
                    <a:pt x="81" y="90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211010" y="3800472"/>
              <a:ext cx="146473" cy="146473"/>
            </a:xfrm>
            <a:custGeom>
              <a:avLst/>
              <a:gdLst>
                <a:gd name="T0" fmla="*/ 53 w 64"/>
                <a:gd name="T1" fmla="*/ 46 h 65"/>
                <a:gd name="T2" fmla="*/ 54 w 64"/>
                <a:gd name="T3" fmla="*/ 45 h 65"/>
                <a:gd name="T4" fmla="*/ 54 w 64"/>
                <a:gd name="T5" fmla="*/ 10 h 65"/>
                <a:gd name="T6" fmla="*/ 19 w 64"/>
                <a:gd name="T7" fmla="*/ 11 h 65"/>
                <a:gd name="T8" fmla="*/ 18 w 64"/>
                <a:gd name="T9" fmla="*/ 11 h 65"/>
                <a:gd name="T10" fmla="*/ 18 w 64"/>
                <a:gd name="T11" fmla="*/ 11 h 65"/>
                <a:gd name="T12" fmla="*/ 0 w 64"/>
                <a:gd name="T13" fmla="*/ 30 h 65"/>
                <a:gd name="T14" fmla="*/ 35 w 64"/>
                <a:gd name="T15" fmla="*/ 65 h 65"/>
                <a:gd name="T16" fmla="*/ 53 w 64"/>
                <a:gd name="T17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5">
                  <a:moveTo>
                    <a:pt x="53" y="46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64" y="35"/>
                    <a:pt x="64" y="19"/>
                    <a:pt x="54" y="10"/>
                  </a:cubicBezTo>
                  <a:cubicBezTo>
                    <a:pt x="44" y="0"/>
                    <a:pt x="28" y="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53" y="46"/>
                    <a:pt x="53" y="46"/>
                    <a:pt x="5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436121" y="4698209"/>
              <a:ext cx="255146" cy="146473"/>
            </a:xfrm>
            <a:custGeom>
              <a:avLst/>
              <a:gdLst>
                <a:gd name="T0" fmla="*/ 54 w 54"/>
                <a:gd name="T1" fmla="*/ 23 h 31"/>
                <a:gd name="T2" fmla="*/ 31 w 54"/>
                <a:gd name="T3" fmla="*/ 0 h 31"/>
                <a:gd name="T4" fmla="*/ 0 w 54"/>
                <a:gd name="T5" fmla="*/ 0 h 31"/>
                <a:gd name="T6" fmla="*/ 0 w 54"/>
                <a:gd name="T7" fmla="*/ 31 h 31"/>
                <a:gd name="T8" fmla="*/ 54 w 54"/>
                <a:gd name="T9" fmla="*/ 31 h 31"/>
                <a:gd name="T10" fmla="*/ 54 w 54"/>
                <a:gd name="T11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1">
                  <a:moveTo>
                    <a:pt x="54" y="2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54" y="31"/>
                  </a:lnTo>
                  <a:lnTo>
                    <a:pt x="54" y="2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8436121" y="3762673"/>
              <a:ext cx="141748" cy="94498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8436121" y="3762673"/>
              <a:ext cx="141748" cy="94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8119550" y="3762673"/>
              <a:ext cx="146473" cy="94498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119550" y="3762673"/>
              <a:ext cx="146473" cy="94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8119550" y="4698209"/>
              <a:ext cx="259871" cy="146473"/>
            </a:xfrm>
            <a:custGeom>
              <a:avLst/>
              <a:gdLst>
                <a:gd name="T0" fmla="*/ 55 w 55"/>
                <a:gd name="T1" fmla="*/ 23 h 31"/>
                <a:gd name="T2" fmla="*/ 31 w 55"/>
                <a:gd name="T3" fmla="*/ 0 h 31"/>
                <a:gd name="T4" fmla="*/ 0 w 55"/>
                <a:gd name="T5" fmla="*/ 0 h 31"/>
                <a:gd name="T6" fmla="*/ 0 w 55"/>
                <a:gd name="T7" fmla="*/ 31 h 31"/>
                <a:gd name="T8" fmla="*/ 55 w 55"/>
                <a:gd name="T9" fmla="*/ 31 h 31"/>
                <a:gd name="T10" fmla="*/ 55 w 55"/>
                <a:gd name="T11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1">
                  <a:moveTo>
                    <a:pt x="55" y="2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55" y="31"/>
                  </a:lnTo>
                  <a:lnTo>
                    <a:pt x="55" y="2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7684856" y="3195681"/>
              <a:ext cx="1223758" cy="1006410"/>
            </a:xfrm>
            <a:custGeom>
              <a:avLst/>
              <a:gdLst>
                <a:gd name="T0" fmla="*/ 551 w 551"/>
                <a:gd name="T1" fmla="*/ 28 h 452"/>
                <a:gd name="T2" fmla="*/ 551 w 551"/>
                <a:gd name="T3" fmla="*/ 424 h 452"/>
                <a:gd name="T4" fmla="*/ 523 w 551"/>
                <a:gd name="T5" fmla="*/ 452 h 452"/>
                <a:gd name="T6" fmla="*/ 28 w 551"/>
                <a:gd name="T7" fmla="*/ 452 h 452"/>
                <a:gd name="T8" fmla="*/ 0 w 551"/>
                <a:gd name="T9" fmla="*/ 424 h 452"/>
                <a:gd name="T10" fmla="*/ 0 w 551"/>
                <a:gd name="T11" fmla="*/ 28 h 452"/>
                <a:gd name="T12" fmla="*/ 28 w 551"/>
                <a:gd name="T13" fmla="*/ 0 h 452"/>
                <a:gd name="T14" fmla="*/ 523 w 551"/>
                <a:gd name="T15" fmla="*/ 0 h 452"/>
                <a:gd name="T16" fmla="*/ 551 w 551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452">
                  <a:moveTo>
                    <a:pt x="551" y="28"/>
                  </a:moveTo>
                  <a:cubicBezTo>
                    <a:pt x="551" y="424"/>
                    <a:pt x="551" y="424"/>
                    <a:pt x="551" y="424"/>
                  </a:cubicBezTo>
                  <a:cubicBezTo>
                    <a:pt x="551" y="424"/>
                    <a:pt x="551" y="452"/>
                    <a:pt x="523" y="452"/>
                  </a:cubicBezTo>
                  <a:cubicBezTo>
                    <a:pt x="28" y="452"/>
                    <a:pt x="28" y="452"/>
                    <a:pt x="28" y="452"/>
                  </a:cubicBezTo>
                  <a:cubicBezTo>
                    <a:pt x="28" y="452"/>
                    <a:pt x="0" y="452"/>
                    <a:pt x="0" y="4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0"/>
                    <a:pt x="28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23" y="0"/>
                    <a:pt x="551" y="0"/>
                    <a:pt x="551" y="28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7736831" y="3195681"/>
              <a:ext cx="1256832" cy="1006410"/>
            </a:xfrm>
            <a:custGeom>
              <a:avLst/>
              <a:gdLst>
                <a:gd name="T0" fmla="*/ 566 w 566"/>
                <a:gd name="T1" fmla="*/ 28 h 452"/>
                <a:gd name="T2" fmla="*/ 566 w 566"/>
                <a:gd name="T3" fmla="*/ 424 h 452"/>
                <a:gd name="T4" fmla="*/ 537 w 566"/>
                <a:gd name="T5" fmla="*/ 452 h 452"/>
                <a:gd name="T6" fmla="*/ 28 w 566"/>
                <a:gd name="T7" fmla="*/ 452 h 452"/>
                <a:gd name="T8" fmla="*/ 0 w 566"/>
                <a:gd name="T9" fmla="*/ 424 h 452"/>
                <a:gd name="T10" fmla="*/ 0 w 566"/>
                <a:gd name="T11" fmla="*/ 28 h 452"/>
                <a:gd name="T12" fmla="*/ 28 w 566"/>
                <a:gd name="T13" fmla="*/ 0 h 452"/>
                <a:gd name="T14" fmla="*/ 537 w 566"/>
                <a:gd name="T15" fmla="*/ 0 h 452"/>
                <a:gd name="T16" fmla="*/ 566 w 56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2">
                  <a:moveTo>
                    <a:pt x="566" y="28"/>
                  </a:moveTo>
                  <a:cubicBezTo>
                    <a:pt x="566" y="424"/>
                    <a:pt x="566" y="424"/>
                    <a:pt x="566" y="424"/>
                  </a:cubicBezTo>
                  <a:cubicBezTo>
                    <a:pt x="566" y="424"/>
                    <a:pt x="566" y="452"/>
                    <a:pt x="537" y="452"/>
                  </a:cubicBezTo>
                  <a:cubicBezTo>
                    <a:pt x="28" y="452"/>
                    <a:pt x="28" y="452"/>
                    <a:pt x="28" y="452"/>
                  </a:cubicBezTo>
                  <a:cubicBezTo>
                    <a:pt x="28" y="452"/>
                    <a:pt x="0" y="452"/>
                    <a:pt x="0" y="4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0"/>
                    <a:pt x="28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37" y="0"/>
                    <a:pt x="566" y="0"/>
                    <a:pt x="566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7798255" y="3261830"/>
              <a:ext cx="1133984" cy="751264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7798255" y="3261830"/>
              <a:ext cx="1133984" cy="75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1341954" y="3630375"/>
              <a:ext cx="51974" cy="9450"/>
            </a:xfrm>
            <a:prstGeom prst="rect">
              <a:avLst/>
            </a:prstGeom>
            <a:solidFill>
              <a:srgbClr val="8443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341954" y="3630375"/>
              <a:ext cx="51974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11393928" y="3630375"/>
              <a:ext cx="373270" cy="9450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0 h 2"/>
                <a:gd name="T4" fmla="*/ 0 w 79"/>
                <a:gd name="T5" fmla="*/ 2 h 2"/>
                <a:gd name="T6" fmla="*/ 76 w 79"/>
                <a:gd name="T7" fmla="*/ 2 h 2"/>
                <a:gd name="T8" fmla="*/ 79 w 7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6" y="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B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11393928" y="3630375"/>
              <a:ext cx="373270" cy="9450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0 h 2"/>
                <a:gd name="T4" fmla="*/ 0 w 79"/>
                <a:gd name="T5" fmla="*/ 2 h 2"/>
                <a:gd name="T6" fmla="*/ 76 w 79"/>
                <a:gd name="T7" fmla="*/ 2 h 2"/>
                <a:gd name="T8" fmla="*/ 79 w 7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6" y="2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11828622" y="3630375"/>
              <a:ext cx="47249" cy="9450"/>
            </a:xfrm>
            <a:prstGeom prst="rect">
              <a:avLst/>
            </a:prstGeom>
            <a:solidFill>
              <a:srgbClr val="7D4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11828622" y="3630375"/>
              <a:ext cx="47249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11753023" y="3630375"/>
              <a:ext cx="75599" cy="9450"/>
            </a:xfrm>
            <a:custGeom>
              <a:avLst/>
              <a:gdLst>
                <a:gd name="T0" fmla="*/ 16 w 16"/>
                <a:gd name="T1" fmla="*/ 0 h 2"/>
                <a:gd name="T2" fmla="*/ 3 w 16"/>
                <a:gd name="T3" fmla="*/ 0 h 2"/>
                <a:gd name="T4" fmla="*/ 0 w 16"/>
                <a:gd name="T5" fmla="*/ 2 h 2"/>
                <a:gd name="T6" fmla="*/ 16 w 16"/>
                <a:gd name="T7" fmla="*/ 2 h 2"/>
                <a:gd name="T8" fmla="*/ 16 w 1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AE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1753023" y="3630375"/>
              <a:ext cx="75599" cy="9450"/>
            </a:xfrm>
            <a:custGeom>
              <a:avLst/>
              <a:gdLst>
                <a:gd name="T0" fmla="*/ 16 w 16"/>
                <a:gd name="T1" fmla="*/ 0 h 2"/>
                <a:gd name="T2" fmla="*/ 3 w 16"/>
                <a:gd name="T3" fmla="*/ 0 h 2"/>
                <a:gd name="T4" fmla="*/ 0 w 16"/>
                <a:gd name="T5" fmla="*/ 2 h 2"/>
                <a:gd name="T6" fmla="*/ 16 w 16"/>
                <a:gd name="T7" fmla="*/ 2 h 2"/>
                <a:gd name="T8" fmla="*/ 16 w 1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11341954" y="3942220"/>
              <a:ext cx="51974" cy="9450"/>
            </a:xfrm>
            <a:prstGeom prst="rect">
              <a:avLst/>
            </a:prstGeom>
            <a:solidFill>
              <a:srgbClr val="8443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11341954" y="3942220"/>
              <a:ext cx="51974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11393928" y="3942220"/>
              <a:ext cx="23625" cy="94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2 w 5"/>
                <a:gd name="T7" fmla="*/ 2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B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1393928" y="3942220"/>
              <a:ext cx="23625" cy="94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2 w 5"/>
                <a:gd name="T7" fmla="*/ 2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11828622" y="3942220"/>
              <a:ext cx="47249" cy="9450"/>
            </a:xfrm>
            <a:prstGeom prst="rect">
              <a:avLst/>
            </a:prstGeom>
            <a:solidFill>
              <a:srgbClr val="7D4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11828622" y="3942220"/>
              <a:ext cx="47249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1403378" y="3942220"/>
              <a:ext cx="425244" cy="9450"/>
            </a:xfrm>
            <a:custGeom>
              <a:avLst/>
              <a:gdLst>
                <a:gd name="T0" fmla="*/ 90 w 90"/>
                <a:gd name="T1" fmla="*/ 0 h 2"/>
                <a:gd name="T2" fmla="*/ 3 w 90"/>
                <a:gd name="T3" fmla="*/ 0 h 2"/>
                <a:gd name="T4" fmla="*/ 0 w 90"/>
                <a:gd name="T5" fmla="*/ 2 h 2"/>
                <a:gd name="T6" fmla="*/ 90 w 90"/>
                <a:gd name="T7" fmla="*/ 2 h 2"/>
                <a:gd name="T8" fmla="*/ 90 w 9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AE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1403378" y="3942220"/>
              <a:ext cx="425244" cy="9450"/>
            </a:xfrm>
            <a:custGeom>
              <a:avLst/>
              <a:gdLst>
                <a:gd name="T0" fmla="*/ 90 w 90"/>
                <a:gd name="T1" fmla="*/ 0 h 2"/>
                <a:gd name="T2" fmla="*/ 3 w 90"/>
                <a:gd name="T3" fmla="*/ 0 h 2"/>
                <a:gd name="T4" fmla="*/ 0 w 90"/>
                <a:gd name="T5" fmla="*/ 2 h 2"/>
                <a:gd name="T6" fmla="*/ 90 w 90"/>
                <a:gd name="T7" fmla="*/ 2 h 2"/>
                <a:gd name="T8" fmla="*/ 90 w 9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9447256" y="2836587"/>
              <a:ext cx="184272" cy="184272"/>
            </a:xfrm>
            <a:custGeom>
              <a:avLst/>
              <a:gdLst>
                <a:gd name="T0" fmla="*/ 41 w 82"/>
                <a:gd name="T1" fmla="*/ 1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2 h 82"/>
                <a:gd name="T8" fmla="*/ 41 w 82"/>
                <a:gd name="T9" fmla="*/ 1 h 82"/>
                <a:gd name="T10" fmla="*/ 41 w 82"/>
                <a:gd name="T11" fmla="*/ 69 h 82"/>
                <a:gd name="T12" fmla="*/ 67 w 82"/>
                <a:gd name="T13" fmla="*/ 41 h 82"/>
                <a:gd name="T14" fmla="*/ 41 w 82"/>
                <a:gd name="T15" fmla="*/ 13 h 82"/>
                <a:gd name="T16" fmla="*/ 14 w 82"/>
                <a:gd name="T17" fmla="*/ 41 h 82"/>
                <a:gd name="T18" fmla="*/ 41 w 82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41" y="1"/>
                  </a:moveTo>
                  <a:cubicBezTo>
                    <a:pt x="65" y="0"/>
                    <a:pt x="82" y="16"/>
                    <a:pt x="82" y="41"/>
                  </a:cubicBezTo>
                  <a:cubicBezTo>
                    <a:pt x="82" y="65"/>
                    <a:pt x="65" y="81"/>
                    <a:pt x="41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1" y="1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1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9659878" y="2846037"/>
              <a:ext cx="28350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9716577" y="2836587"/>
              <a:ext cx="184272" cy="184272"/>
            </a:xfrm>
            <a:custGeom>
              <a:avLst/>
              <a:gdLst>
                <a:gd name="T0" fmla="*/ 41 w 82"/>
                <a:gd name="T1" fmla="*/ 1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2 h 82"/>
                <a:gd name="T8" fmla="*/ 41 w 82"/>
                <a:gd name="T9" fmla="*/ 1 h 82"/>
                <a:gd name="T10" fmla="*/ 41 w 82"/>
                <a:gd name="T11" fmla="*/ 69 h 82"/>
                <a:gd name="T12" fmla="*/ 67 w 82"/>
                <a:gd name="T13" fmla="*/ 41 h 82"/>
                <a:gd name="T14" fmla="*/ 41 w 82"/>
                <a:gd name="T15" fmla="*/ 13 h 82"/>
                <a:gd name="T16" fmla="*/ 14 w 82"/>
                <a:gd name="T17" fmla="*/ 41 h 82"/>
                <a:gd name="T18" fmla="*/ 41 w 82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41" y="1"/>
                  </a:moveTo>
                  <a:cubicBezTo>
                    <a:pt x="65" y="0"/>
                    <a:pt x="82" y="16"/>
                    <a:pt x="82" y="41"/>
                  </a:cubicBezTo>
                  <a:cubicBezTo>
                    <a:pt x="82" y="65"/>
                    <a:pt x="65" y="81"/>
                    <a:pt x="41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1" y="1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1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9919749" y="2836587"/>
              <a:ext cx="179547" cy="184272"/>
            </a:xfrm>
            <a:custGeom>
              <a:avLst/>
              <a:gdLst>
                <a:gd name="T0" fmla="*/ 40 w 81"/>
                <a:gd name="T1" fmla="*/ 1 h 82"/>
                <a:gd name="T2" fmla="*/ 81 w 81"/>
                <a:gd name="T3" fmla="*/ 41 h 82"/>
                <a:gd name="T4" fmla="*/ 40 w 81"/>
                <a:gd name="T5" fmla="*/ 82 h 82"/>
                <a:gd name="T6" fmla="*/ 0 w 81"/>
                <a:gd name="T7" fmla="*/ 42 h 82"/>
                <a:gd name="T8" fmla="*/ 40 w 81"/>
                <a:gd name="T9" fmla="*/ 1 h 82"/>
                <a:gd name="T10" fmla="*/ 40 w 81"/>
                <a:gd name="T11" fmla="*/ 69 h 82"/>
                <a:gd name="T12" fmla="*/ 67 w 81"/>
                <a:gd name="T13" fmla="*/ 41 h 82"/>
                <a:gd name="T14" fmla="*/ 40 w 81"/>
                <a:gd name="T15" fmla="*/ 13 h 82"/>
                <a:gd name="T16" fmla="*/ 14 w 81"/>
                <a:gd name="T17" fmla="*/ 41 h 82"/>
                <a:gd name="T18" fmla="*/ 40 w 81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2">
                  <a:moveTo>
                    <a:pt x="40" y="1"/>
                  </a:moveTo>
                  <a:cubicBezTo>
                    <a:pt x="64" y="0"/>
                    <a:pt x="81" y="16"/>
                    <a:pt x="81" y="41"/>
                  </a:cubicBezTo>
                  <a:cubicBezTo>
                    <a:pt x="81" y="65"/>
                    <a:pt x="64" y="81"/>
                    <a:pt x="40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0" y="1"/>
                  </a:cubicBezTo>
                  <a:close/>
                  <a:moveTo>
                    <a:pt x="40" y="69"/>
                  </a:moveTo>
                  <a:cubicBezTo>
                    <a:pt x="56" y="69"/>
                    <a:pt x="67" y="57"/>
                    <a:pt x="67" y="41"/>
                  </a:cubicBezTo>
                  <a:cubicBezTo>
                    <a:pt x="67" y="25"/>
                    <a:pt x="56" y="13"/>
                    <a:pt x="40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0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9456706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9522855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9584279" y="3129532"/>
              <a:ext cx="179547" cy="179547"/>
            </a:xfrm>
            <a:custGeom>
              <a:avLst/>
              <a:gdLst>
                <a:gd name="T0" fmla="*/ 40 w 81"/>
                <a:gd name="T1" fmla="*/ 0 h 81"/>
                <a:gd name="T2" fmla="*/ 81 w 81"/>
                <a:gd name="T3" fmla="*/ 41 h 81"/>
                <a:gd name="T4" fmla="*/ 40 w 81"/>
                <a:gd name="T5" fmla="*/ 81 h 81"/>
                <a:gd name="T6" fmla="*/ 0 w 81"/>
                <a:gd name="T7" fmla="*/ 41 h 81"/>
                <a:gd name="T8" fmla="*/ 40 w 81"/>
                <a:gd name="T9" fmla="*/ 0 h 81"/>
                <a:gd name="T10" fmla="*/ 40 w 81"/>
                <a:gd name="T11" fmla="*/ 69 h 81"/>
                <a:gd name="T12" fmla="*/ 67 w 81"/>
                <a:gd name="T13" fmla="*/ 40 h 81"/>
                <a:gd name="T14" fmla="*/ 40 w 81"/>
                <a:gd name="T15" fmla="*/ 13 h 81"/>
                <a:gd name="T16" fmla="*/ 14 w 81"/>
                <a:gd name="T17" fmla="*/ 40 h 81"/>
                <a:gd name="T18" fmla="*/ 40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cubicBezTo>
                    <a:pt x="64" y="0"/>
                    <a:pt x="81" y="16"/>
                    <a:pt x="81" y="41"/>
                  </a:cubicBezTo>
                  <a:cubicBezTo>
                    <a:pt x="81" y="65"/>
                    <a:pt x="64" y="81"/>
                    <a:pt x="40" y="81"/>
                  </a:cubicBezTo>
                  <a:cubicBezTo>
                    <a:pt x="17" y="81"/>
                    <a:pt x="0" y="65"/>
                    <a:pt x="0" y="41"/>
                  </a:cubicBezTo>
                  <a:cubicBezTo>
                    <a:pt x="0" y="16"/>
                    <a:pt x="17" y="0"/>
                    <a:pt x="40" y="0"/>
                  </a:cubicBezTo>
                  <a:close/>
                  <a:moveTo>
                    <a:pt x="40" y="69"/>
                  </a:moveTo>
                  <a:cubicBezTo>
                    <a:pt x="56" y="69"/>
                    <a:pt x="67" y="57"/>
                    <a:pt x="67" y="40"/>
                  </a:cubicBezTo>
                  <a:cubicBezTo>
                    <a:pt x="67" y="25"/>
                    <a:pt x="56" y="13"/>
                    <a:pt x="40" y="13"/>
                  </a:cubicBezTo>
                  <a:cubicBezTo>
                    <a:pt x="24" y="13"/>
                    <a:pt x="14" y="25"/>
                    <a:pt x="14" y="40"/>
                  </a:cubicBezTo>
                  <a:cubicBezTo>
                    <a:pt x="14" y="57"/>
                    <a:pt x="24" y="69"/>
                    <a:pt x="40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9792176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9858325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9919749" y="3129532"/>
              <a:ext cx="179547" cy="179547"/>
            </a:xfrm>
            <a:custGeom>
              <a:avLst/>
              <a:gdLst>
                <a:gd name="T0" fmla="*/ 40 w 81"/>
                <a:gd name="T1" fmla="*/ 0 h 81"/>
                <a:gd name="T2" fmla="*/ 81 w 81"/>
                <a:gd name="T3" fmla="*/ 41 h 81"/>
                <a:gd name="T4" fmla="*/ 40 w 81"/>
                <a:gd name="T5" fmla="*/ 81 h 81"/>
                <a:gd name="T6" fmla="*/ 0 w 81"/>
                <a:gd name="T7" fmla="*/ 41 h 81"/>
                <a:gd name="T8" fmla="*/ 40 w 81"/>
                <a:gd name="T9" fmla="*/ 0 h 81"/>
                <a:gd name="T10" fmla="*/ 41 w 81"/>
                <a:gd name="T11" fmla="*/ 69 h 81"/>
                <a:gd name="T12" fmla="*/ 67 w 81"/>
                <a:gd name="T13" fmla="*/ 40 h 81"/>
                <a:gd name="T14" fmla="*/ 41 w 81"/>
                <a:gd name="T15" fmla="*/ 13 h 81"/>
                <a:gd name="T16" fmla="*/ 14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cubicBezTo>
                    <a:pt x="65" y="0"/>
                    <a:pt x="81" y="16"/>
                    <a:pt x="81" y="41"/>
                  </a:cubicBezTo>
                  <a:cubicBezTo>
                    <a:pt x="81" y="65"/>
                    <a:pt x="65" y="81"/>
                    <a:pt x="40" y="81"/>
                  </a:cubicBezTo>
                  <a:cubicBezTo>
                    <a:pt x="17" y="81"/>
                    <a:pt x="0" y="65"/>
                    <a:pt x="0" y="41"/>
                  </a:cubicBezTo>
                  <a:cubicBezTo>
                    <a:pt x="0" y="16"/>
                    <a:pt x="17" y="0"/>
                    <a:pt x="40" y="0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0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0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7826604" y="3417753"/>
              <a:ext cx="316570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166799" y="3417753"/>
              <a:ext cx="316570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506995" y="3417753"/>
              <a:ext cx="1322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8506995" y="3417753"/>
              <a:ext cx="1322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8662917" y="3417753"/>
              <a:ext cx="240972" cy="321295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8662917" y="3417753"/>
              <a:ext cx="240972" cy="32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7826604" y="3597300"/>
              <a:ext cx="311846" cy="311845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7826604" y="3597300"/>
              <a:ext cx="311846" cy="311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8166799" y="3597300"/>
              <a:ext cx="316570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8166799" y="3597300"/>
              <a:ext cx="316570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8166799" y="3767398"/>
              <a:ext cx="316570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8166799" y="3767398"/>
              <a:ext cx="316570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8506995" y="3597300"/>
              <a:ext cx="132298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8506995" y="3597300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7779355" y="4055619"/>
              <a:ext cx="1214308" cy="15119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8436121" y="4202091"/>
              <a:ext cx="141748" cy="4725"/>
            </a:xfrm>
            <a:prstGeom prst="rect">
              <a:avLst/>
            </a:pr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8436121" y="4202091"/>
              <a:ext cx="141748" cy="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8119550" y="4202091"/>
              <a:ext cx="146473" cy="4725"/>
            </a:xfrm>
            <a:prstGeom prst="rect">
              <a:avLst/>
            </a:pr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8119550" y="4202091"/>
              <a:ext cx="146473" cy="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7736831" y="4140667"/>
              <a:ext cx="1110359" cy="61424"/>
            </a:xfrm>
            <a:custGeom>
              <a:avLst/>
              <a:gdLst>
                <a:gd name="T0" fmla="*/ 0 w 499"/>
                <a:gd name="T1" fmla="*/ 0 h 28"/>
                <a:gd name="T2" fmla="*/ 0 w 499"/>
                <a:gd name="T3" fmla="*/ 2 h 28"/>
                <a:gd name="T4" fmla="*/ 19 w 499"/>
                <a:gd name="T5" fmla="*/ 28 h 28"/>
                <a:gd name="T6" fmla="*/ 173 w 499"/>
                <a:gd name="T7" fmla="*/ 28 h 28"/>
                <a:gd name="T8" fmla="*/ 238 w 499"/>
                <a:gd name="T9" fmla="*/ 28 h 28"/>
                <a:gd name="T10" fmla="*/ 314 w 499"/>
                <a:gd name="T11" fmla="*/ 28 h 28"/>
                <a:gd name="T12" fmla="*/ 379 w 499"/>
                <a:gd name="T13" fmla="*/ 28 h 28"/>
                <a:gd name="T14" fmla="*/ 499 w 499"/>
                <a:gd name="T15" fmla="*/ 28 h 28"/>
                <a:gd name="T16" fmla="*/ 499 w 499"/>
                <a:gd name="T17" fmla="*/ 28 h 28"/>
                <a:gd name="T18" fmla="*/ 28 w 499"/>
                <a:gd name="T19" fmla="*/ 28 h 28"/>
                <a:gd name="T20" fmla="*/ 0 w 49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9" h="28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9"/>
                    <a:pt x="10" y="26"/>
                    <a:pt x="19" y="28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238" y="28"/>
                    <a:pt x="238" y="28"/>
                    <a:pt x="238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499" y="28"/>
                    <a:pt x="499" y="28"/>
                    <a:pt x="499" y="28"/>
                  </a:cubicBezTo>
                  <a:cubicBezTo>
                    <a:pt x="499" y="28"/>
                    <a:pt x="499" y="28"/>
                    <a:pt x="49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0" y="28"/>
                    <a:pt x="0" y="0"/>
                  </a:cubicBezTo>
                </a:path>
              </a:pathLst>
            </a:cu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7736831" y="3327979"/>
              <a:ext cx="1256832" cy="874112"/>
            </a:xfrm>
            <a:custGeom>
              <a:avLst/>
              <a:gdLst>
                <a:gd name="T0" fmla="*/ 566 w 566"/>
                <a:gd name="T1" fmla="*/ 0 h 394"/>
                <a:gd name="T2" fmla="*/ 537 w 566"/>
                <a:gd name="T3" fmla="*/ 17 h 394"/>
                <a:gd name="T4" fmla="*/ 537 w 566"/>
                <a:gd name="T5" fmla="*/ 310 h 394"/>
                <a:gd name="T6" fmla="*/ 50 w 566"/>
                <a:gd name="T7" fmla="*/ 310 h 394"/>
                <a:gd name="T8" fmla="*/ 0 w 566"/>
                <a:gd name="T9" fmla="*/ 340 h 394"/>
                <a:gd name="T10" fmla="*/ 0 w 566"/>
                <a:gd name="T11" fmla="*/ 366 h 394"/>
                <a:gd name="T12" fmla="*/ 28 w 566"/>
                <a:gd name="T13" fmla="*/ 394 h 394"/>
                <a:gd name="T14" fmla="*/ 499 w 566"/>
                <a:gd name="T15" fmla="*/ 394 h 394"/>
                <a:gd name="T16" fmla="*/ 537 w 566"/>
                <a:gd name="T17" fmla="*/ 394 h 394"/>
                <a:gd name="T18" fmla="*/ 566 w 566"/>
                <a:gd name="T19" fmla="*/ 366 h 394"/>
                <a:gd name="T20" fmla="*/ 566 w 566"/>
                <a:gd name="T21" fmla="*/ 329 h 394"/>
                <a:gd name="T22" fmla="*/ 566 w 566"/>
                <a:gd name="T23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6" h="394">
                  <a:moveTo>
                    <a:pt x="566" y="0"/>
                  </a:moveTo>
                  <a:cubicBezTo>
                    <a:pt x="537" y="17"/>
                    <a:pt x="537" y="17"/>
                    <a:pt x="537" y="17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0" y="310"/>
                    <a:pt x="50" y="310"/>
                    <a:pt x="50" y="31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94"/>
                    <a:pt x="28" y="394"/>
                    <a:pt x="28" y="394"/>
                  </a:cubicBezTo>
                  <a:cubicBezTo>
                    <a:pt x="499" y="394"/>
                    <a:pt x="499" y="394"/>
                    <a:pt x="49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66" y="394"/>
                    <a:pt x="566" y="366"/>
                    <a:pt x="566" y="366"/>
                  </a:cubicBezTo>
                  <a:cubicBezTo>
                    <a:pt x="566" y="329"/>
                    <a:pt x="566" y="329"/>
                    <a:pt x="566" y="329"/>
                  </a:cubicBezTo>
                  <a:cubicBezTo>
                    <a:pt x="566" y="0"/>
                    <a:pt x="566" y="0"/>
                    <a:pt x="566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7850229" y="3365779"/>
              <a:ext cx="1082010" cy="647315"/>
            </a:xfrm>
            <a:custGeom>
              <a:avLst/>
              <a:gdLst>
                <a:gd name="T0" fmla="*/ 139 w 229"/>
                <a:gd name="T1" fmla="*/ 115 h 137"/>
                <a:gd name="T2" fmla="*/ 139 w 229"/>
                <a:gd name="T3" fmla="*/ 85 h 137"/>
                <a:gd name="T4" fmla="*/ 167 w 229"/>
                <a:gd name="T5" fmla="*/ 85 h 137"/>
                <a:gd name="T6" fmla="*/ 167 w 229"/>
                <a:gd name="T7" fmla="*/ 115 h 137"/>
                <a:gd name="T8" fmla="*/ 139 w 229"/>
                <a:gd name="T9" fmla="*/ 115 h 137"/>
                <a:gd name="T10" fmla="*/ 172 w 229"/>
                <a:gd name="T11" fmla="*/ 115 h 137"/>
                <a:gd name="T12" fmla="*/ 172 w 229"/>
                <a:gd name="T13" fmla="*/ 85 h 137"/>
                <a:gd name="T14" fmla="*/ 223 w 229"/>
                <a:gd name="T15" fmla="*/ 85 h 137"/>
                <a:gd name="T16" fmla="*/ 223 w 229"/>
                <a:gd name="T17" fmla="*/ 115 h 137"/>
                <a:gd name="T18" fmla="*/ 172 w 229"/>
                <a:gd name="T19" fmla="*/ 115 h 137"/>
                <a:gd name="T20" fmla="*/ 229 w 229"/>
                <a:gd name="T21" fmla="*/ 0 h 137"/>
                <a:gd name="T22" fmla="*/ 210 w 229"/>
                <a:gd name="T23" fmla="*/ 11 h 137"/>
                <a:gd name="T24" fmla="*/ 223 w 229"/>
                <a:gd name="T25" fmla="*/ 11 h 137"/>
                <a:gd name="T26" fmla="*/ 223 w 229"/>
                <a:gd name="T27" fmla="*/ 79 h 137"/>
                <a:gd name="T28" fmla="*/ 172 w 229"/>
                <a:gd name="T29" fmla="*/ 79 h 137"/>
                <a:gd name="T30" fmla="*/ 172 w 229"/>
                <a:gd name="T31" fmla="*/ 34 h 137"/>
                <a:gd name="T32" fmla="*/ 167 w 229"/>
                <a:gd name="T33" fmla="*/ 37 h 137"/>
                <a:gd name="T34" fmla="*/ 167 w 229"/>
                <a:gd name="T35" fmla="*/ 43 h 137"/>
                <a:gd name="T36" fmla="*/ 157 w 229"/>
                <a:gd name="T37" fmla="*/ 43 h 137"/>
                <a:gd name="T38" fmla="*/ 147 w 229"/>
                <a:gd name="T39" fmla="*/ 49 h 137"/>
                <a:gd name="T40" fmla="*/ 167 w 229"/>
                <a:gd name="T41" fmla="*/ 49 h 137"/>
                <a:gd name="T42" fmla="*/ 167 w 229"/>
                <a:gd name="T43" fmla="*/ 79 h 137"/>
                <a:gd name="T44" fmla="*/ 139 w 229"/>
                <a:gd name="T45" fmla="*/ 79 h 137"/>
                <a:gd name="T46" fmla="*/ 139 w 229"/>
                <a:gd name="T47" fmla="*/ 53 h 137"/>
                <a:gd name="T48" fmla="*/ 134 w 229"/>
                <a:gd name="T49" fmla="*/ 57 h 137"/>
                <a:gd name="T50" fmla="*/ 134 w 229"/>
                <a:gd name="T51" fmla="*/ 79 h 137"/>
                <a:gd name="T52" fmla="*/ 96 w 229"/>
                <a:gd name="T53" fmla="*/ 79 h 137"/>
                <a:gd name="T54" fmla="*/ 87 w 229"/>
                <a:gd name="T55" fmla="*/ 85 h 137"/>
                <a:gd name="T56" fmla="*/ 134 w 229"/>
                <a:gd name="T57" fmla="*/ 85 h 137"/>
                <a:gd name="T58" fmla="*/ 134 w 229"/>
                <a:gd name="T59" fmla="*/ 115 h 137"/>
                <a:gd name="T60" fmla="*/ 67 w 229"/>
                <a:gd name="T61" fmla="*/ 115 h 137"/>
                <a:gd name="T62" fmla="*/ 67 w 229"/>
                <a:gd name="T63" fmla="*/ 97 h 137"/>
                <a:gd name="T64" fmla="*/ 61 w 229"/>
                <a:gd name="T65" fmla="*/ 100 h 137"/>
                <a:gd name="T66" fmla="*/ 61 w 229"/>
                <a:gd name="T67" fmla="*/ 115 h 137"/>
                <a:gd name="T68" fmla="*/ 37 w 229"/>
                <a:gd name="T69" fmla="*/ 115 h 137"/>
                <a:gd name="T70" fmla="*/ 0 w 229"/>
                <a:gd name="T71" fmla="*/ 137 h 137"/>
                <a:gd name="T72" fmla="*/ 229 w 229"/>
                <a:gd name="T73" fmla="*/ 137 h 137"/>
                <a:gd name="T74" fmla="*/ 229 w 229"/>
                <a:gd name="T7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9" h="137">
                  <a:moveTo>
                    <a:pt x="139" y="115"/>
                  </a:moveTo>
                  <a:lnTo>
                    <a:pt x="139" y="85"/>
                  </a:lnTo>
                  <a:lnTo>
                    <a:pt x="167" y="85"/>
                  </a:lnTo>
                  <a:lnTo>
                    <a:pt x="167" y="115"/>
                  </a:lnTo>
                  <a:lnTo>
                    <a:pt x="139" y="115"/>
                  </a:lnTo>
                  <a:close/>
                  <a:moveTo>
                    <a:pt x="172" y="115"/>
                  </a:moveTo>
                  <a:lnTo>
                    <a:pt x="172" y="85"/>
                  </a:lnTo>
                  <a:lnTo>
                    <a:pt x="223" y="85"/>
                  </a:lnTo>
                  <a:lnTo>
                    <a:pt x="223" y="115"/>
                  </a:lnTo>
                  <a:lnTo>
                    <a:pt x="172" y="115"/>
                  </a:lnTo>
                  <a:close/>
                  <a:moveTo>
                    <a:pt x="229" y="0"/>
                  </a:moveTo>
                  <a:lnTo>
                    <a:pt x="210" y="11"/>
                  </a:lnTo>
                  <a:lnTo>
                    <a:pt x="223" y="11"/>
                  </a:lnTo>
                  <a:lnTo>
                    <a:pt x="223" y="79"/>
                  </a:lnTo>
                  <a:lnTo>
                    <a:pt x="172" y="79"/>
                  </a:lnTo>
                  <a:lnTo>
                    <a:pt x="172" y="34"/>
                  </a:lnTo>
                  <a:lnTo>
                    <a:pt x="167" y="37"/>
                  </a:lnTo>
                  <a:lnTo>
                    <a:pt x="167" y="43"/>
                  </a:lnTo>
                  <a:lnTo>
                    <a:pt x="157" y="43"/>
                  </a:lnTo>
                  <a:lnTo>
                    <a:pt x="147" y="49"/>
                  </a:lnTo>
                  <a:lnTo>
                    <a:pt x="167" y="49"/>
                  </a:lnTo>
                  <a:lnTo>
                    <a:pt x="167" y="79"/>
                  </a:lnTo>
                  <a:lnTo>
                    <a:pt x="139" y="79"/>
                  </a:lnTo>
                  <a:lnTo>
                    <a:pt x="139" y="53"/>
                  </a:lnTo>
                  <a:lnTo>
                    <a:pt x="134" y="57"/>
                  </a:lnTo>
                  <a:lnTo>
                    <a:pt x="134" y="79"/>
                  </a:lnTo>
                  <a:lnTo>
                    <a:pt x="96" y="79"/>
                  </a:lnTo>
                  <a:lnTo>
                    <a:pt x="87" y="85"/>
                  </a:lnTo>
                  <a:lnTo>
                    <a:pt x="134" y="85"/>
                  </a:lnTo>
                  <a:lnTo>
                    <a:pt x="134" y="115"/>
                  </a:lnTo>
                  <a:lnTo>
                    <a:pt x="67" y="115"/>
                  </a:lnTo>
                  <a:lnTo>
                    <a:pt x="67" y="97"/>
                  </a:lnTo>
                  <a:lnTo>
                    <a:pt x="61" y="100"/>
                  </a:lnTo>
                  <a:lnTo>
                    <a:pt x="61" y="115"/>
                  </a:lnTo>
                  <a:lnTo>
                    <a:pt x="37" y="115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A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7850229" y="3365779"/>
              <a:ext cx="1082010" cy="647315"/>
            </a:xfrm>
            <a:custGeom>
              <a:avLst/>
              <a:gdLst>
                <a:gd name="T0" fmla="*/ 139 w 229"/>
                <a:gd name="T1" fmla="*/ 115 h 137"/>
                <a:gd name="T2" fmla="*/ 139 w 229"/>
                <a:gd name="T3" fmla="*/ 85 h 137"/>
                <a:gd name="T4" fmla="*/ 167 w 229"/>
                <a:gd name="T5" fmla="*/ 85 h 137"/>
                <a:gd name="T6" fmla="*/ 167 w 229"/>
                <a:gd name="T7" fmla="*/ 115 h 137"/>
                <a:gd name="T8" fmla="*/ 139 w 229"/>
                <a:gd name="T9" fmla="*/ 115 h 137"/>
                <a:gd name="T10" fmla="*/ 172 w 229"/>
                <a:gd name="T11" fmla="*/ 115 h 137"/>
                <a:gd name="T12" fmla="*/ 172 w 229"/>
                <a:gd name="T13" fmla="*/ 85 h 137"/>
                <a:gd name="T14" fmla="*/ 223 w 229"/>
                <a:gd name="T15" fmla="*/ 85 h 137"/>
                <a:gd name="T16" fmla="*/ 223 w 229"/>
                <a:gd name="T17" fmla="*/ 115 h 137"/>
                <a:gd name="T18" fmla="*/ 172 w 229"/>
                <a:gd name="T19" fmla="*/ 115 h 137"/>
                <a:gd name="T20" fmla="*/ 229 w 229"/>
                <a:gd name="T21" fmla="*/ 0 h 137"/>
                <a:gd name="T22" fmla="*/ 210 w 229"/>
                <a:gd name="T23" fmla="*/ 11 h 137"/>
                <a:gd name="T24" fmla="*/ 223 w 229"/>
                <a:gd name="T25" fmla="*/ 11 h 137"/>
                <a:gd name="T26" fmla="*/ 223 w 229"/>
                <a:gd name="T27" fmla="*/ 79 h 137"/>
                <a:gd name="T28" fmla="*/ 172 w 229"/>
                <a:gd name="T29" fmla="*/ 79 h 137"/>
                <a:gd name="T30" fmla="*/ 172 w 229"/>
                <a:gd name="T31" fmla="*/ 34 h 137"/>
                <a:gd name="T32" fmla="*/ 167 w 229"/>
                <a:gd name="T33" fmla="*/ 37 h 137"/>
                <a:gd name="T34" fmla="*/ 167 w 229"/>
                <a:gd name="T35" fmla="*/ 43 h 137"/>
                <a:gd name="T36" fmla="*/ 157 w 229"/>
                <a:gd name="T37" fmla="*/ 43 h 137"/>
                <a:gd name="T38" fmla="*/ 147 w 229"/>
                <a:gd name="T39" fmla="*/ 49 h 137"/>
                <a:gd name="T40" fmla="*/ 167 w 229"/>
                <a:gd name="T41" fmla="*/ 49 h 137"/>
                <a:gd name="T42" fmla="*/ 167 w 229"/>
                <a:gd name="T43" fmla="*/ 79 h 137"/>
                <a:gd name="T44" fmla="*/ 139 w 229"/>
                <a:gd name="T45" fmla="*/ 79 h 137"/>
                <a:gd name="T46" fmla="*/ 139 w 229"/>
                <a:gd name="T47" fmla="*/ 53 h 137"/>
                <a:gd name="T48" fmla="*/ 134 w 229"/>
                <a:gd name="T49" fmla="*/ 57 h 137"/>
                <a:gd name="T50" fmla="*/ 134 w 229"/>
                <a:gd name="T51" fmla="*/ 79 h 137"/>
                <a:gd name="T52" fmla="*/ 96 w 229"/>
                <a:gd name="T53" fmla="*/ 79 h 137"/>
                <a:gd name="T54" fmla="*/ 87 w 229"/>
                <a:gd name="T55" fmla="*/ 85 h 137"/>
                <a:gd name="T56" fmla="*/ 134 w 229"/>
                <a:gd name="T57" fmla="*/ 85 h 137"/>
                <a:gd name="T58" fmla="*/ 134 w 229"/>
                <a:gd name="T59" fmla="*/ 115 h 137"/>
                <a:gd name="T60" fmla="*/ 67 w 229"/>
                <a:gd name="T61" fmla="*/ 115 h 137"/>
                <a:gd name="T62" fmla="*/ 67 w 229"/>
                <a:gd name="T63" fmla="*/ 97 h 137"/>
                <a:gd name="T64" fmla="*/ 61 w 229"/>
                <a:gd name="T65" fmla="*/ 100 h 137"/>
                <a:gd name="T66" fmla="*/ 61 w 229"/>
                <a:gd name="T67" fmla="*/ 115 h 137"/>
                <a:gd name="T68" fmla="*/ 37 w 229"/>
                <a:gd name="T69" fmla="*/ 115 h 137"/>
                <a:gd name="T70" fmla="*/ 0 w 229"/>
                <a:gd name="T71" fmla="*/ 137 h 137"/>
                <a:gd name="T72" fmla="*/ 229 w 229"/>
                <a:gd name="T73" fmla="*/ 137 h 137"/>
                <a:gd name="T74" fmla="*/ 229 w 229"/>
                <a:gd name="T7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9" h="137">
                  <a:moveTo>
                    <a:pt x="139" y="115"/>
                  </a:moveTo>
                  <a:lnTo>
                    <a:pt x="139" y="85"/>
                  </a:lnTo>
                  <a:lnTo>
                    <a:pt x="167" y="85"/>
                  </a:lnTo>
                  <a:lnTo>
                    <a:pt x="167" y="115"/>
                  </a:lnTo>
                  <a:lnTo>
                    <a:pt x="139" y="115"/>
                  </a:lnTo>
                  <a:moveTo>
                    <a:pt x="172" y="115"/>
                  </a:moveTo>
                  <a:lnTo>
                    <a:pt x="172" y="85"/>
                  </a:lnTo>
                  <a:lnTo>
                    <a:pt x="223" y="85"/>
                  </a:lnTo>
                  <a:lnTo>
                    <a:pt x="223" y="115"/>
                  </a:lnTo>
                  <a:lnTo>
                    <a:pt x="172" y="115"/>
                  </a:lnTo>
                  <a:moveTo>
                    <a:pt x="229" y="0"/>
                  </a:moveTo>
                  <a:lnTo>
                    <a:pt x="210" y="11"/>
                  </a:lnTo>
                  <a:lnTo>
                    <a:pt x="223" y="11"/>
                  </a:lnTo>
                  <a:lnTo>
                    <a:pt x="223" y="79"/>
                  </a:lnTo>
                  <a:lnTo>
                    <a:pt x="172" y="79"/>
                  </a:lnTo>
                  <a:lnTo>
                    <a:pt x="172" y="34"/>
                  </a:lnTo>
                  <a:lnTo>
                    <a:pt x="167" y="37"/>
                  </a:lnTo>
                  <a:lnTo>
                    <a:pt x="167" y="43"/>
                  </a:lnTo>
                  <a:lnTo>
                    <a:pt x="157" y="43"/>
                  </a:lnTo>
                  <a:lnTo>
                    <a:pt x="147" y="49"/>
                  </a:lnTo>
                  <a:lnTo>
                    <a:pt x="167" y="49"/>
                  </a:lnTo>
                  <a:lnTo>
                    <a:pt x="167" y="79"/>
                  </a:lnTo>
                  <a:lnTo>
                    <a:pt x="139" y="79"/>
                  </a:lnTo>
                  <a:lnTo>
                    <a:pt x="139" y="53"/>
                  </a:lnTo>
                  <a:lnTo>
                    <a:pt x="134" y="57"/>
                  </a:lnTo>
                  <a:lnTo>
                    <a:pt x="134" y="79"/>
                  </a:lnTo>
                  <a:lnTo>
                    <a:pt x="96" y="79"/>
                  </a:lnTo>
                  <a:lnTo>
                    <a:pt x="87" y="85"/>
                  </a:lnTo>
                  <a:lnTo>
                    <a:pt x="134" y="85"/>
                  </a:lnTo>
                  <a:lnTo>
                    <a:pt x="134" y="115"/>
                  </a:lnTo>
                  <a:lnTo>
                    <a:pt x="67" y="115"/>
                  </a:lnTo>
                  <a:lnTo>
                    <a:pt x="67" y="97"/>
                  </a:lnTo>
                  <a:lnTo>
                    <a:pt x="61" y="100"/>
                  </a:lnTo>
                  <a:lnTo>
                    <a:pt x="61" y="115"/>
                  </a:lnTo>
                  <a:lnTo>
                    <a:pt x="37" y="115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8592043" y="3540601"/>
              <a:ext cx="47249" cy="28350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0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8592043" y="3540601"/>
              <a:ext cx="47249" cy="28350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0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8662917" y="3417753"/>
              <a:ext cx="240972" cy="321295"/>
            </a:xfrm>
            <a:custGeom>
              <a:avLst/>
              <a:gdLst>
                <a:gd name="T0" fmla="*/ 51 w 51"/>
                <a:gd name="T1" fmla="*/ 0 h 68"/>
                <a:gd name="T2" fmla="*/ 38 w 51"/>
                <a:gd name="T3" fmla="*/ 0 h 68"/>
                <a:gd name="T4" fmla="*/ 0 w 51"/>
                <a:gd name="T5" fmla="*/ 23 h 68"/>
                <a:gd name="T6" fmla="*/ 0 w 51"/>
                <a:gd name="T7" fmla="*/ 68 h 68"/>
                <a:gd name="T8" fmla="*/ 51 w 51"/>
                <a:gd name="T9" fmla="*/ 68 h 68"/>
                <a:gd name="T10" fmla="*/ 51 w 51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8">
                  <a:moveTo>
                    <a:pt x="51" y="0"/>
                  </a:moveTo>
                  <a:lnTo>
                    <a:pt x="38" y="0"/>
                  </a:lnTo>
                  <a:lnTo>
                    <a:pt x="0" y="23"/>
                  </a:lnTo>
                  <a:lnTo>
                    <a:pt x="0" y="68"/>
                  </a:lnTo>
                  <a:lnTo>
                    <a:pt x="51" y="6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8662917" y="3417753"/>
              <a:ext cx="240972" cy="321295"/>
            </a:xfrm>
            <a:custGeom>
              <a:avLst/>
              <a:gdLst>
                <a:gd name="T0" fmla="*/ 51 w 51"/>
                <a:gd name="T1" fmla="*/ 0 h 68"/>
                <a:gd name="T2" fmla="*/ 38 w 51"/>
                <a:gd name="T3" fmla="*/ 0 h 68"/>
                <a:gd name="T4" fmla="*/ 0 w 51"/>
                <a:gd name="T5" fmla="*/ 23 h 68"/>
                <a:gd name="T6" fmla="*/ 0 w 51"/>
                <a:gd name="T7" fmla="*/ 68 h 68"/>
                <a:gd name="T8" fmla="*/ 51 w 51"/>
                <a:gd name="T9" fmla="*/ 68 h 68"/>
                <a:gd name="T10" fmla="*/ 51 w 51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8">
                  <a:moveTo>
                    <a:pt x="51" y="0"/>
                  </a:moveTo>
                  <a:lnTo>
                    <a:pt x="38" y="0"/>
                  </a:lnTo>
                  <a:lnTo>
                    <a:pt x="0" y="23"/>
                  </a:lnTo>
                  <a:lnTo>
                    <a:pt x="0" y="68"/>
                  </a:lnTo>
                  <a:lnTo>
                    <a:pt x="51" y="68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8025051" y="3838272"/>
              <a:ext cx="113398" cy="70874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5 h 15"/>
                <a:gd name="T4" fmla="*/ 24 w 24"/>
                <a:gd name="T5" fmla="*/ 15 h 15"/>
                <a:gd name="T6" fmla="*/ 24 w 2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lnTo>
                    <a:pt x="0" y="15"/>
                  </a:lnTo>
                  <a:lnTo>
                    <a:pt x="24" y="1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8025051" y="3838272"/>
              <a:ext cx="113398" cy="70874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5 h 15"/>
                <a:gd name="T4" fmla="*/ 24 w 24"/>
                <a:gd name="T5" fmla="*/ 15 h 15"/>
                <a:gd name="T6" fmla="*/ 24 w 2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lnTo>
                    <a:pt x="0" y="15"/>
                  </a:lnTo>
                  <a:lnTo>
                    <a:pt x="24" y="15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8303822" y="3635100"/>
              <a:ext cx="179547" cy="103948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38 w 38"/>
                <a:gd name="T5" fmla="*/ 22 h 22"/>
                <a:gd name="T6" fmla="*/ 38 w 3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22"/>
                  </a:lnTo>
                  <a:lnTo>
                    <a:pt x="38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8303822" y="3635100"/>
              <a:ext cx="179547" cy="103948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38 w 38"/>
                <a:gd name="T5" fmla="*/ 22 h 22"/>
                <a:gd name="T6" fmla="*/ 38 w 3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22"/>
                  </a:lnTo>
                  <a:lnTo>
                    <a:pt x="38" y="22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8166799" y="3767398"/>
              <a:ext cx="316570" cy="141748"/>
            </a:xfrm>
            <a:custGeom>
              <a:avLst/>
              <a:gdLst>
                <a:gd name="T0" fmla="*/ 67 w 67"/>
                <a:gd name="T1" fmla="*/ 0 h 30"/>
                <a:gd name="T2" fmla="*/ 20 w 67"/>
                <a:gd name="T3" fmla="*/ 0 h 30"/>
                <a:gd name="T4" fmla="*/ 0 w 67"/>
                <a:gd name="T5" fmla="*/ 12 h 30"/>
                <a:gd name="T6" fmla="*/ 0 w 67"/>
                <a:gd name="T7" fmla="*/ 30 h 30"/>
                <a:gd name="T8" fmla="*/ 67 w 67"/>
                <a:gd name="T9" fmla="*/ 30 h 30"/>
                <a:gd name="T10" fmla="*/ 67 w 6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">
                  <a:moveTo>
                    <a:pt x="67" y="0"/>
                  </a:moveTo>
                  <a:lnTo>
                    <a:pt x="2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7" y="3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8166799" y="3767398"/>
              <a:ext cx="316570" cy="141748"/>
            </a:xfrm>
            <a:custGeom>
              <a:avLst/>
              <a:gdLst>
                <a:gd name="T0" fmla="*/ 67 w 67"/>
                <a:gd name="T1" fmla="*/ 0 h 30"/>
                <a:gd name="T2" fmla="*/ 20 w 67"/>
                <a:gd name="T3" fmla="*/ 0 h 30"/>
                <a:gd name="T4" fmla="*/ 0 w 67"/>
                <a:gd name="T5" fmla="*/ 12 h 30"/>
                <a:gd name="T6" fmla="*/ 0 w 67"/>
                <a:gd name="T7" fmla="*/ 30 h 30"/>
                <a:gd name="T8" fmla="*/ 67 w 67"/>
                <a:gd name="T9" fmla="*/ 30 h 30"/>
                <a:gd name="T10" fmla="*/ 67 w 6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">
                  <a:moveTo>
                    <a:pt x="67" y="0"/>
                  </a:moveTo>
                  <a:lnTo>
                    <a:pt x="2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7" y="3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8506995" y="3597300"/>
              <a:ext cx="132298" cy="141748"/>
            </a:xfrm>
            <a:custGeom>
              <a:avLst/>
              <a:gdLst>
                <a:gd name="T0" fmla="*/ 28 w 28"/>
                <a:gd name="T1" fmla="*/ 0 h 30"/>
                <a:gd name="T2" fmla="*/ 8 w 28"/>
                <a:gd name="T3" fmla="*/ 0 h 30"/>
                <a:gd name="T4" fmla="*/ 0 w 28"/>
                <a:gd name="T5" fmla="*/ 4 h 30"/>
                <a:gd name="T6" fmla="*/ 0 w 28"/>
                <a:gd name="T7" fmla="*/ 30 h 30"/>
                <a:gd name="T8" fmla="*/ 28 w 28"/>
                <a:gd name="T9" fmla="*/ 30 h 30"/>
                <a:gd name="T10" fmla="*/ 28 w 2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28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30"/>
                  </a:lnTo>
                  <a:lnTo>
                    <a:pt x="28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8506995" y="3597300"/>
              <a:ext cx="132298" cy="141748"/>
            </a:xfrm>
            <a:custGeom>
              <a:avLst/>
              <a:gdLst>
                <a:gd name="T0" fmla="*/ 28 w 28"/>
                <a:gd name="T1" fmla="*/ 0 h 30"/>
                <a:gd name="T2" fmla="*/ 8 w 28"/>
                <a:gd name="T3" fmla="*/ 0 h 30"/>
                <a:gd name="T4" fmla="*/ 0 w 28"/>
                <a:gd name="T5" fmla="*/ 4 h 30"/>
                <a:gd name="T6" fmla="*/ 0 w 28"/>
                <a:gd name="T7" fmla="*/ 30 h 30"/>
                <a:gd name="T8" fmla="*/ 28 w 28"/>
                <a:gd name="T9" fmla="*/ 30 h 30"/>
                <a:gd name="T10" fmla="*/ 28 w 2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28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30"/>
                  </a:lnTo>
                  <a:lnTo>
                    <a:pt x="28" y="3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10864736" y="3687074"/>
              <a:ext cx="1511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10864736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10864736" y="3516977"/>
              <a:ext cx="151198" cy="146473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10864736" y="3516977"/>
              <a:ext cx="151198" cy="146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10689913" y="3516977"/>
              <a:ext cx="151198" cy="146473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10689913" y="3516977"/>
              <a:ext cx="151198" cy="146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10689913" y="3313805"/>
              <a:ext cx="326020" cy="179547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12 w 32"/>
                <a:gd name="T1" fmla="*/ 0 h 21"/>
                <a:gd name="T2" fmla="*/ 0 w 32"/>
                <a:gd name="T3" fmla="*/ 0 h 21"/>
                <a:gd name="T4" fmla="*/ 0 w 32"/>
                <a:gd name="T5" fmla="*/ 21 h 21"/>
                <a:gd name="T6" fmla="*/ 32 w 32"/>
                <a:gd name="T7" fmla="*/ 21 h 21"/>
                <a:gd name="T8" fmla="*/ 32 w 32"/>
                <a:gd name="T9" fmla="*/ 0 h 21"/>
                <a:gd name="T10" fmla="*/ 14 w 32"/>
                <a:gd name="T11" fmla="*/ 0 h 21"/>
                <a:gd name="T12" fmla="*/ 1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12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12 w 32"/>
                <a:gd name="T1" fmla="*/ 0 h 21"/>
                <a:gd name="T2" fmla="*/ 0 w 32"/>
                <a:gd name="T3" fmla="*/ 0 h 21"/>
                <a:gd name="T4" fmla="*/ 0 w 32"/>
                <a:gd name="T5" fmla="*/ 21 h 21"/>
                <a:gd name="T6" fmla="*/ 32 w 32"/>
                <a:gd name="T7" fmla="*/ 21 h 21"/>
                <a:gd name="T8" fmla="*/ 32 w 32"/>
                <a:gd name="T9" fmla="*/ 0 h 21"/>
                <a:gd name="T10" fmla="*/ 14 w 32"/>
                <a:gd name="T11" fmla="*/ 0 h 21"/>
                <a:gd name="T12" fmla="*/ 1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12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0 w 32"/>
                <a:gd name="T1" fmla="*/ 0 h 21"/>
                <a:gd name="T2" fmla="*/ 0 w 32"/>
                <a:gd name="T3" fmla="*/ 21 h 21"/>
                <a:gd name="T4" fmla="*/ 32 w 32"/>
                <a:gd name="T5" fmla="*/ 21 h 21"/>
                <a:gd name="T6" fmla="*/ 32 w 32"/>
                <a:gd name="T7" fmla="*/ 0 h 21"/>
                <a:gd name="T8" fmla="*/ 15 w 32"/>
                <a:gd name="T9" fmla="*/ 0 h 21"/>
                <a:gd name="T10" fmla="*/ 0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0 w 32"/>
                <a:gd name="T1" fmla="*/ 0 h 21"/>
                <a:gd name="T2" fmla="*/ 0 w 32"/>
                <a:gd name="T3" fmla="*/ 21 h 21"/>
                <a:gd name="T4" fmla="*/ 32 w 32"/>
                <a:gd name="T5" fmla="*/ 21 h 21"/>
                <a:gd name="T6" fmla="*/ 32 w 32"/>
                <a:gd name="T7" fmla="*/ 0 h 21"/>
                <a:gd name="T8" fmla="*/ 15 w 32"/>
                <a:gd name="T9" fmla="*/ 0 h 21"/>
                <a:gd name="T10" fmla="*/ 0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10576515" y="3474452"/>
              <a:ext cx="548092" cy="722914"/>
            </a:xfrm>
            <a:custGeom>
              <a:avLst/>
              <a:gdLst>
                <a:gd name="T0" fmla="*/ 0 w 246"/>
                <a:gd name="T1" fmla="*/ 0 h 326"/>
                <a:gd name="T2" fmla="*/ 0 w 246"/>
                <a:gd name="T3" fmla="*/ 298 h 326"/>
                <a:gd name="T4" fmla="*/ 28 w 246"/>
                <a:gd name="T5" fmla="*/ 326 h 326"/>
                <a:gd name="T6" fmla="*/ 218 w 246"/>
                <a:gd name="T7" fmla="*/ 326 h 326"/>
                <a:gd name="T8" fmla="*/ 246 w 246"/>
                <a:gd name="T9" fmla="*/ 298 h 326"/>
                <a:gd name="T10" fmla="*/ 246 w 246"/>
                <a:gd name="T11" fmla="*/ 148 h 326"/>
                <a:gd name="T12" fmla="*/ 218 w 246"/>
                <a:gd name="T13" fmla="*/ 131 h 326"/>
                <a:gd name="T14" fmla="*/ 218 w 246"/>
                <a:gd name="T15" fmla="*/ 242 h 326"/>
                <a:gd name="T16" fmla="*/ 28 w 246"/>
                <a:gd name="T17" fmla="*/ 242 h 326"/>
                <a:gd name="T18" fmla="*/ 28 w 246"/>
                <a:gd name="T19" fmla="*/ 17 h 326"/>
                <a:gd name="T20" fmla="*/ 0 w 246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6" h="326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326"/>
                    <a:pt x="2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46" y="326"/>
                    <a:pt x="246" y="29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8" y="242"/>
                    <a:pt x="218" y="242"/>
                    <a:pt x="218" y="242"/>
                  </a:cubicBezTo>
                  <a:cubicBezTo>
                    <a:pt x="28" y="242"/>
                    <a:pt x="28" y="242"/>
                    <a:pt x="28" y="24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10642664" y="3512252"/>
              <a:ext cx="420519" cy="500843"/>
            </a:xfrm>
            <a:custGeom>
              <a:avLst/>
              <a:gdLst>
                <a:gd name="T0" fmla="*/ 10 w 89"/>
                <a:gd name="T1" fmla="*/ 94 h 106"/>
                <a:gd name="T2" fmla="*/ 10 w 89"/>
                <a:gd name="T3" fmla="*/ 73 h 106"/>
                <a:gd name="T4" fmla="*/ 25 w 89"/>
                <a:gd name="T5" fmla="*/ 73 h 106"/>
                <a:gd name="T6" fmla="*/ 42 w 89"/>
                <a:gd name="T7" fmla="*/ 73 h 106"/>
                <a:gd name="T8" fmla="*/ 42 w 89"/>
                <a:gd name="T9" fmla="*/ 94 h 106"/>
                <a:gd name="T10" fmla="*/ 10 w 89"/>
                <a:gd name="T11" fmla="*/ 94 h 106"/>
                <a:gd name="T12" fmla="*/ 47 w 89"/>
                <a:gd name="T13" fmla="*/ 94 h 106"/>
                <a:gd name="T14" fmla="*/ 47 w 89"/>
                <a:gd name="T15" fmla="*/ 73 h 106"/>
                <a:gd name="T16" fmla="*/ 59 w 89"/>
                <a:gd name="T17" fmla="*/ 73 h 106"/>
                <a:gd name="T18" fmla="*/ 61 w 89"/>
                <a:gd name="T19" fmla="*/ 73 h 106"/>
                <a:gd name="T20" fmla="*/ 79 w 89"/>
                <a:gd name="T21" fmla="*/ 73 h 106"/>
                <a:gd name="T22" fmla="*/ 79 w 89"/>
                <a:gd name="T23" fmla="*/ 94 h 106"/>
                <a:gd name="T24" fmla="*/ 47 w 89"/>
                <a:gd name="T25" fmla="*/ 94 h 106"/>
                <a:gd name="T26" fmla="*/ 10 w 89"/>
                <a:gd name="T27" fmla="*/ 69 h 106"/>
                <a:gd name="T28" fmla="*/ 10 w 89"/>
                <a:gd name="T29" fmla="*/ 37 h 106"/>
                <a:gd name="T30" fmla="*/ 42 w 89"/>
                <a:gd name="T31" fmla="*/ 37 h 106"/>
                <a:gd name="T32" fmla="*/ 42 w 89"/>
                <a:gd name="T33" fmla="*/ 69 h 106"/>
                <a:gd name="T34" fmla="*/ 10 w 89"/>
                <a:gd name="T35" fmla="*/ 69 h 106"/>
                <a:gd name="T36" fmla="*/ 0 w 89"/>
                <a:gd name="T37" fmla="*/ 0 h 106"/>
                <a:gd name="T38" fmla="*/ 0 w 89"/>
                <a:gd name="T39" fmla="*/ 106 h 106"/>
                <a:gd name="T40" fmla="*/ 89 w 89"/>
                <a:gd name="T41" fmla="*/ 106 h 106"/>
                <a:gd name="T42" fmla="*/ 89 w 89"/>
                <a:gd name="T43" fmla="*/ 54 h 106"/>
                <a:gd name="T44" fmla="*/ 79 w 89"/>
                <a:gd name="T45" fmla="*/ 48 h 106"/>
                <a:gd name="T46" fmla="*/ 79 w 89"/>
                <a:gd name="T47" fmla="*/ 69 h 106"/>
                <a:gd name="T48" fmla="*/ 47 w 89"/>
                <a:gd name="T49" fmla="*/ 69 h 106"/>
                <a:gd name="T50" fmla="*/ 47 w 89"/>
                <a:gd name="T51" fmla="*/ 37 h 106"/>
                <a:gd name="T52" fmla="*/ 61 w 89"/>
                <a:gd name="T53" fmla="*/ 37 h 106"/>
                <a:gd name="T54" fmla="*/ 53 w 89"/>
                <a:gd name="T55" fmla="*/ 32 h 106"/>
                <a:gd name="T56" fmla="*/ 47 w 89"/>
                <a:gd name="T57" fmla="*/ 32 h 106"/>
                <a:gd name="T58" fmla="*/ 47 w 89"/>
                <a:gd name="T59" fmla="*/ 28 h 106"/>
                <a:gd name="T60" fmla="*/ 42 w 89"/>
                <a:gd name="T61" fmla="*/ 26 h 106"/>
                <a:gd name="T62" fmla="*/ 42 w 89"/>
                <a:gd name="T63" fmla="*/ 32 h 106"/>
                <a:gd name="T64" fmla="*/ 10 w 89"/>
                <a:gd name="T65" fmla="*/ 32 h 106"/>
                <a:gd name="T66" fmla="*/ 10 w 89"/>
                <a:gd name="T67" fmla="*/ 6 h 106"/>
                <a:gd name="T68" fmla="*/ 0 w 89"/>
                <a:gd name="T6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106">
                  <a:moveTo>
                    <a:pt x="10" y="94"/>
                  </a:moveTo>
                  <a:lnTo>
                    <a:pt x="10" y="73"/>
                  </a:lnTo>
                  <a:lnTo>
                    <a:pt x="25" y="73"/>
                  </a:lnTo>
                  <a:lnTo>
                    <a:pt x="42" y="73"/>
                  </a:lnTo>
                  <a:lnTo>
                    <a:pt x="42" y="94"/>
                  </a:lnTo>
                  <a:lnTo>
                    <a:pt x="10" y="94"/>
                  </a:lnTo>
                  <a:close/>
                  <a:moveTo>
                    <a:pt x="47" y="94"/>
                  </a:moveTo>
                  <a:lnTo>
                    <a:pt x="47" y="73"/>
                  </a:lnTo>
                  <a:lnTo>
                    <a:pt x="59" y="73"/>
                  </a:lnTo>
                  <a:lnTo>
                    <a:pt x="61" y="73"/>
                  </a:lnTo>
                  <a:lnTo>
                    <a:pt x="79" y="73"/>
                  </a:lnTo>
                  <a:lnTo>
                    <a:pt x="79" y="94"/>
                  </a:lnTo>
                  <a:lnTo>
                    <a:pt x="47" y="94"/>
                  </a:lnTo>
                  <a:close/>
                  <a:moveTo>
                    <a:pt x="10" y="69"/>
                  </a:moveTo>
                  <a:lnTo>
                    <a:pt x="10" y="37"/>
                  </a:lnTo>
                  <a:lnTo>
                    <a:pt x="42" y="37"/>
                  </a:lnTo>
                  <a:lnTo>
                    <a:pt x="42" y="69"/>
                  </a:lnTo>
                  <a:lnTo>
                    <a:pt x="10" y="69"/>
                  </a:lnTo>
                  <a:close/>
                  <a:moveTo>
                    <a:pt x="0" y="0"/>
                  </a:moveTo>
                  <a:lnTo>
                    <a:pt x="0" y="106"/>
                  </a:lnTo>
                  <a:lnTo>
                    <a:pt x="89" y="106"/>
                  </a:lnTo>
                  <a:lnTo>
                    <a:pt x="89" y="54"/>
                  </a:lnTo>
                  <a:lnTo>
                    <a:pt x="79" y="48"/>
                  </a:lnTo>
                  <a:lnTo>
                    <a:pt x="79" y="69"/>
                  </a:lnTo>
                  <a:lnTo>
                    <a:pt x="47" y="69"/>
                  </a:lnTo>
                  <a:lnTo>
                    <a:pt x="47" y="37"/>
                  </a:lnTo>
                  <a:lnTo>
                    <a:pt x="61" y="37"/>
                  </a:lnTo>
                  <a:lnTo>
                    <a:pt x="53" y="32"/>
                  </a:lnTo>
                  <a:lnTo>
                    <a:pt x="47" y="32"/>
                  </a:lnTo>
                  <a:lnTo>
                    <a:pt x="47" y="28"/>
                  </a:lnTo>
                  <a:lnTo>
                    <a:pt x="42" y="26"/>
                  </a:lnTo>
                  <a:lnTo>
                    <a:pt x="42" y="32"/>
                  </a:lnTo>
                  <a:lnTo>
                    <a:pt x="10" y="32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136"/>
            <p:cNvSpPr>
              <a:spLocks noEditPoints="1"/>
            </p:cNvSpPr>
            <p:nvPr/>
          </p:nvSpPr>
          <p:spPr bwMode="auto">
            <a:xfrm>
              <a:off x="10642664" y="3512252"/>
              <a:ext cx="420519" cy="500843"/>
            </a:xfrm>
            <a:custGeom>
              <a:avLst/>
              <a:gdLst>
                <a:gd name="T0" fmla="*/ 10 w 89"/>
                <a:gd name="T1" fmla="*/ 94 h 106"/>
                <a:gd name="T2" fmla="*/ 10 w 89"/>
                <a:gd name="T3" fmla="*/ 73 h 106"/>
                <a:gd name="T4" fmla="*/ 25 w 89"/>
                <a:gd name="T5" fmla="*/ 73 h 106"/>
                <a:gd name="T6" fmla="*/ 42 w 89"/>
                <a:gd name="T7" fmla="*/ 73 h 106"/>
                <a:gd name="T8" fmla="*/ 42 w 89"/>
                <a:gd name="T9" fmla="*/ 94 h 106"/>
                <a:gd name="T10" fmla="*/ 10 w 89"/>
                <a:gd name="T11" fmla="*/ 94 h 106"/>
                <a:gd name="T12" fmla="*/ 47 w 89"/>
                <a:gd name="T13" fmla="*/ 94 h 106"/>
                <a:gd name="T14" fmla="*/ 47 w 89"/>
                <a:gd name="T15" fmla="*/ 73 h 106"/>
                <a:gd name="T16" fmla="*/ 59 w 89"/>
                <a:gd name="T17" fmla="*/ 73 h 106"/>
                <a:gd name="T18" fmla="*/ 61 w 89"/>
                <a:gd name="T19" fmla="*/ 73 h 106"/>
                <a:gd name="T20" fmla="*/ 79 w 89"/>
                <a:gd name="T21" fmla="*/ 73 h 106"/>
                <a:gd name="T22" fmla="*/ 79 w 89"/>
                <a:gd name="T23" fmla="*/ 94 h 106"/>
                <a:gd name="T24" fmla="*/ 47 w 89"/>
                <a:gd name="T25" fmla="*/ 94 h 106"/>
                <a:gd name="T26" fmla="*/ 10 w 89"/>
                <a:gd name="T27" fmla="*/ 69 h 106"/>
                <a:gd name="T28" fmla="*/ 10 w 89"/>
                <a:gd name="T29" fmla="*/ 37 h 106"/>
                <a:gd name="T30" fmla="*/ 42 w 89"/>
                <a:gd name="T31" fmla="*/ 37 h 106"/>
                <a:gd name="T32" fmla="*/ 42 w 89"/>
                <a:gd name="T33" fmla="*/ 69 h 106"/>
                <a:gd name="T34" fmla="*/ 10 w 89"/>
                <a:gd name="T35" fmla="*/ 69 h 106"/>
                <a:gd name="T36" fmla="*/ 0 w 89"/>
                <a:gd name="T37" fmla="*/ 0 h 106"/>
                <a:gd name="T38" fmla="*/ 0 w 89"/>
                <a:gd name="T39" fmla="*/ 106 h 106"/>
                <a:gd name="T40" fmla="*/ 89 w 89"/>
                <a:gd name="T41" fmla="*/ 106 h 106"/>
                <a:gd name="T42" fmla="*/ 89 w 89"/>
                <a:gd name="T43" fmla="*/ 54 h 106"/>
                <a:gd name="T44" fmla="*/ 79 w 89"/>
                <a:gd name="T45" fmla="*/ 48 h 106"/>
                <a:gd name="T46" fmla="*/ 79 w 89"/>
                <a:gd name="T47" fmla="*/ 69 h 106"/>
                <a:gd name="T48" fmla="*/ 47 w 89"/>
                <a:gd name="T49" fmla="*/ 69 h 106"/>
                <a:gd name="T50" fmla="*/ 47 w 89"/>
                <a:gd name="T51" fmla="*/ 37 h 106"/>
                <a:gd name="T52" fmla="*/ 61 w 89"/>
                <a:gd name="T53" fmla="*/ 37 h 106"/>
                <a:gd name="T54" fmla="*/ 53 w 89"/>
                <a:gd name="T55" fmla="*/ 32 h 106"/>
                <a:gd name="T56" fmla="*/ 47 w 89"/>
                <a:gd name="T57" fmla="*/ 32 h 106"/>
                <a:gd name="T58" fmla="*/ 47 w 89"/>
                <a:gd name="T59" fmla="*/ 28 h 106"/>
                <a:gd name="T60" fmla="*/ 42 w 89"/>
                <a:gd name="T61" fmla="*/ 26 h 106"/>
                <a:gd name="T62" fmla="*/ 42 w 89"/>
                <a:gd name="T63" fmla="*/ 32 h 106"/>
                <a:gd name="T64" fmla="*/ 10 w 89"/>
                <a:gd name="T65" fmla="*/ 32 h 106"/>
                <a:gd name="T66" fmla="*/ 10 w 89"/>
                <a:gd name="T67" fmla="*/ 6 h 106"/>
                <a:gd name="T68" fmla="*/ 0 w 89"/>
                <a:gd name="T6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106">
                  <a:moveTo>
                    <a:pt x="10" y="94"/>
                  </a:moveTo>
                  <a:lnTo>
                    <a:pt x="10" y="73"/>
                  </a:lnTo>
                  <a:lnTo>
                    <a:pt x="25" y="73"/>
                  </a:lnTo>
                  <a:lnTo>
                    <a:pt x="42" y="73"/>
                  </a:lnTo>
                  <a:lnTo>
                    <a:pt x="42" y="94"/>
                  </a:lnTo>
                  <a:lnTo>
                    <a:pt x="10" y="94"/>
                  </a:lnTo>
                  <a:moveTo>
                    <a:pt x="47" y="94"/>
                  </a:moveTo>
                  <a:lnTo>
                    <a:pt x="47" y="73"/>
                  </a:lnTo>
                  <a:lnTo>
                    <a:pt x="59" y="73"/>
                  </a:lnTo>
                  <a:lnTo>
                    <a:pt x="61" y="73"/>
                  </a:lnTo>
                  <a:lnTo>
                    <a:pt x="79" y="73"/>
                  </a:lnTo>
                  <a:lnTo>
                    <a:pt x="79" y="94"/>
                  </a:lnTo>
                  <a:lnTo>
                    <a:pt x="47" y="94"/>
                  </a:lnTo>
                  <a:moveTo>
                    <a:pt x="10" y="69"/>
                  </a:moveTo>
                  <a:lnTo>
                    <a:pt x="10" y="37"/>
                  </a:lnTo>
                  <a:lnTo>
                    <a:pt x="42" y="37"/>
                  </a:lnTo>
                  <a:lnTo>
                    <a:pt x="42" y="69"/>
                  </a:lnTo>
                  <a:lnTo>
                    <a:pt x="10" y="69"/>
                  </a:lnTo>
                  <a:moveTo>
                    <a:pt x="0" y="0"/>
                  </a:moveTo>
                  <a:lnTo>
                    <a:pt x="0" y="106"/>
                  </a:lnTo>
                  <a:lnTo>
                    <a:pt x="89" y="106"/>
                  </a:lnTo>
                  <a:lnTo>
                    <a:pt x="89" y="54"/>
                  </a:lnTo>
                  <a:lnTo>
                    <a:pt x="79" y="48"/>
                  </a:lnTo>
                  <a:lnTo>
                    <a:pt x="79" y="69"/>
                  </a:lnTo>
                  <a:lnTo>
                    <a:pt x="47" y="69"/>
                  </a:lnTo>
                  <a:lnTo>
                    <a:pt x="47" y="37"/>
                  </a:lnTo>
                  <a:lnTo>
                    <a:pt x="61" y="37"/>
                  </a:lnTo>
                  <a:lnTo>
                    <a:pt x="53" y="32"/>
                  </a:lnTo>
                  <a:lnTo>
                    <a:pt x="47" y="32"/>
                  </a:lnTo>
                  <a:lnTo>
                    <a:pt x="47" y="28"/>
                  </a:lnTo>
                  <a:lnTo>
                    <a:pt x="42" y="26"/>
                  </a:lnTo>
                  <a:lnTo>
                    <a:pt x="42" y="32"/>
                  </a:lnTo>
                  <a:lnTo>
                    <a:pt x="10" y="32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10864736" y="3687074"/>
              <a:ext cx="151198" cy="151198"/>
            </a:xfrm>
            <a:custGeom>
              <a:avLst/>
              <a:gdLst>
                <a:gd name="T0" fmla="*/ 14 w 32"/>
                <a:gd name="T1" fmla="*/ 0 h 32"/>
                <a:gd name="T2" fmla="*/ 0 w 32"/>
                <a:gd name="T3" fmla="*/ 0 h 32"/>
                <a:gd name="T4" fmla="*/ 0 w 32"/>
                <a:gd name="T5" fmla="*/ 32 h 32"/>
                <a:gd name="T6" fmla="*/ 32 w 32"/>
                <a:gd name="T7" fmla="*/ 32 h 32"/>
                <a:gd name="T8" fmla="*/ 32 w 32"/>
                <a:gd name="T9" fmla="*/ 11 h 32"/>
                <a:gd name="T10" fmla="*/ 14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32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10864736" y="3687074"/>
              <a:ext cx="151198" cy="151198"/>
            </a:xfrm>
            <a:custGeom>
              <a:avLst/>
              <a:gdLst>
                <a:gd name="T0" fmla="*/ 14 w 32"/>
                <a:gd name="T1" fmla="*/ 0 h 32"/>
                <a:gd name="T2" fmla="*/ 0 w 32"/>
                <a:gd name="T3" fmla="*/ 0 h 32"/>
                <a:gd name="T4" fmla="*/ 0 w 32"/>
                <a:gd name="T5" fmla="*/ 32 h 32"/>
                <a:gd name="T6" fmla="*/ 32 w 32"/>
                <a:gd name="T7" fmla="*/ 32 h 32"/>
                <a:gd name="T8" fmla="*/ 32 w 32"/>
                <a:gd name="T9" fmla="*/ 11 h 32"/>
                <a:gd name="T10" fmla="*/ 14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32" y="11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10864736" y="3644550"/>
              <a:ext cx="28350" cy="189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4 h 4"/>
                <a:gd name="T4" fmla="*/ 6 w 6"/>
                <a:gd name="T5" fmla="*/ 4 h 4"/>
                <a:gd name="T6" fmla="*/ 0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10864736" y="3644550"/>
              <a:ext cx="28350" cy="189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4 h 4"/>
                <a:gd name="T4" fmla="*/ 6 w 6"/>
                <a:gd name="T5" fmla="*/ 4 h 4"/>
                <a:gd name="T6" fmla="*/ 0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4"/>
                  </a:lnTo>
                  <a:lnTo>
                    <a:pt x="6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10689913" y="3540601"/>
              <a:ext cx="151198" cy="122848"/>
            </a:xfrm>
            <a:custGeom>
              <a:avLst/>
              <a:gdLst>
                <a:gd name="T0" fmla="*/ 0 w 32"/>
                <a:gd name="T1" fmla="*/ 0 h 26"/>
                <a:gd name="T2" fmla="*/ 0 w 32"/>
                <a:gd name="T3" fmla="*/ 26 h 26"/>
                <a:gd name="T4" fmla="*/ 32 w 32"/>
                <a:gd name="T5" fmla="*/ 26 h 26"/>
                <a:gd name="T6" fmla="*/ 32 w 32"/>
                <a:gd name="T7" fmla="*/ 20 h 26"/>
                <a:gd name="T8" fmla="*/ 0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0" y="0"/>
                  </a:moveTo>
                  <a:lnTo>
                    <a:pt x="0" y="26"/>
                  </a:lnTo>
                  <a:lnTo>
                    <a:pt x="32" y="26"/>
                  </a:lnTo>
                  <a:lnTo>
                    <a:pt x="32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10689913" y="3540601"/>
              <a:ext cx="151198" cy="122848"/>
            </a:xfrm>
            <a:custGeom>
              <a:avLst/>
              <a:gdLst>
                <a:gd name="T0" fmla="*/ 0 w 32"/>
                <a:gd name="T1" fmla="*/ 0 h 26"/>
                <a:gd name="T2" fmla="*/ 0 w 32"/>
                <a:gd name="T3" fmla="*/ 26 h 26"/>
                <a:gd name="T4" fmla="*/ 32 w 32"/>
                <a:gd name="T5" fmla="*/ 26 h 26"/>
                <a:gd name="T6" fmla="*/ 32 w 32"/>
                <a:gd name="T7" fmla="*/ 20 h 26"/>
                <a:gd name="T8" fmla="*/ 0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0" y="0"/>
                  </a:moveTo>
                  <a:lnTo>
                    <a:pt x="0" y="26"/>
                  </a:lnTo>
                  <a:lnTo>
                    <a:pt x="32" y="26"/>
                  </a:lnTo>
                  <a:lnTo>
                    <a:pt x="32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4 w 32"/>
                <a:gd name="T3" fmla="*/ 0 h 21"/>
                <a:gd name="T4" fmla="*/ 12 w 32"/>
                <a:gd name="T5" fmla="*/ 0 h 21"/>
                <a:gd name="T6" fmla="*/ 0 w 32"/>
                <a:gd name="T7" fmla="*/ 0 h 21"/>
                <a:gd name="T8" fmla="*/ 0 w 32"/>
                <a:gd name="T9" fmla="*/ 21 h 21"/>
                <a:gd name="T10" fmla="*/ 32 w 32"/>
                <a:gd name="T11" fmla="*/ 21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4 w 32"/>
                <a:gd name="T3" fmla="*/ 0 h 21"/>
                <a:gd name="T4" fmla="*/ 12 w 32"/>
                <a:gd name="T5" fmla="*/ 0 h 21"/>
                <a:gd name="T6" fmla="*/ 0 w 32"/>
                <a:gd name="T7" fmla="*/ 0 h 21"/>
                <a:gd name="T8" fmla="*/ 0 w 32"/>
                <a:gd name="T9" fmla="*/ 21 h 21"/>
                <a:gd name="T10" fmla="*/ 32 w 32"/>
                <a:gd name="T11" fmla="*/ 21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5 w 32"/>
                <a:gd name="T3" fmla="*/ 0 h 21"/>
                <a:gd name="T4" fmla="*/ 0 w 32"/>
                <a:gd name="T5" fmla="*/ 0 h 21"/>
                <a:gd name="T6" fmla="*/ 0 w 32"/>
                <a:gd name="T7" fmla="*/ 21 h 21"/>
                <a:gd name="T8" fmla="*/ 32 w 32"/>
                <a:gd name="T9" fmla="*/ 21 h 21"/>
                <a:gd name="T10" fmla="*/ 32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5 w 32"/>
                <a:gd name="T3" fmla="*/ 0 h 21"/>
                <a:gd name="T4" fmla="*/ 0 w 32"/>
                <a:gd name="T5" fmla="*/ 0 h 21"/>
                <a:gd name="T6" fmla="*/ 0 w 32"/>
                <a:gd name="T7" fmla="*/ 21 h 21"/>
                <a:gd name="T8" fmla="*/ 32 w 32"/>
                <a:gd name="T9" fmla="*/ 21 h 21"/>
                <a:gd name="T10" fmla="*/ 32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9517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15217" r="11689"/>
          <a:stretch/>
        </p:blipFill>
        <p:spPr>
          <a:xfrm>
            <a:off x="7323907" y="0"/>
            <a:ext cx="51125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itn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4639" y="1337022"/>
            <a:ext cx="92559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Kako</a:t>
            </a:r>
            <a:r>
              <a:rPr lang="en-GB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ispuniti</a:t>
            </a:r>
            <a:r>
              <a:rPr lang="en-GB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upitnik</a:t>
            </a:r>
            <a:r>
              <a:rPr lang="bs-Latn-BA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i osvojiti vrijedne nagrade?</a:t>
            </a:r>
            <a:endParaRPr lang="bs-Latn-BA" sz="2400" b="1" kern="1200" dirty="0">
              <a:solidFill>
                <a:srgbClr val="0078D7"/>
              </a:solidFill>
              <a:effectLst/>
              <a:latin typeface="Segoe Pro" panose="020B0502040504020203" pitchFamily="34" charset="0"/>
              <a:ea typeface="Calibri" panose="020F0502020204030204" pitchFamily="34" charset="0"/>
              <a:cs typeface="+mn-cs"/>
            </a:endParaRPr>
          </a:p>
          <a:p>
            <a:pPr>
              <a:spcAft>
                <a:spcPts val="0"/>
              </a:spcAft>
            </a:pPr>
            <a:endParaRPr lang="bs-Latn-BA" sz="24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Aft>
                <a:spcPts val="0"/>
              </a:spcAft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Ocjenjivanje predavanja kojima</a:t>
            </a:r>
            <a:r>
              <a:rPr lang="bs-Latn-BA" sz="2400" baseline="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ste prisustvovali je moguće na dva načina:</a:t>
            </a: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posjetite web stranicu</a:t>
            </a:r>
            <a:r>
              <a:rPr lang="bs-Latn-BA" sz="2400" baseline="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bs-Latn-BA" sz="2400" b="1" dirty="0">
                <a:effectLst/>
                <a:latin typeface="+mj-lt"/>
                <a:ea typeface="Calibri" panose="020F0502020204030204" pitchFamily="34" charset="0"/>
                <a:hlinkClick r:id="rId2"/>
              </a:rPr>
              <a:t>http://www.msnetwork.ba/</a:t>
            </a:r>
            <a:r>
              <a:rPr lang="bs-Latn-BA" sz="2400" b="1" baseline="0" dirty="0">
                <a:effectLst/>
                <a:latin typeface="+mj-lt"/>
                <a:ea typeface="Calibri" panose="020F0502020204030204" pitchFamily="34" charset="0"/>
              </a:rPr>
              <a:t> evaluaciju vršite u sklopu svog korisničkog profila.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endParaRPr lang="bs-Latn-BA" sz="2400" b="1" baseline="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ocijenite predavanja kroz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</a:rPr>
              <a:t>konferencijske</a:t>
            </a:r>
            <a:r>
              <a:rPr lang="bs-Latn-BA" sz="2400" b="1" dirty="0">
                <a:effectLst/>
                <a:latin typeface="+mj-lt"/>
                <a:ea typeface="Calibri" panose="020F0502020204030204" pitchFamily="34" charset="0"/>
              </a:rPr>
              <a:t> mobilne aplikacije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su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dostupne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za Windows 10, Android i iOS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mobilne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uređaje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U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oba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slučaja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potrebno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prijaviti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se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Microsoft Account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ili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Office 365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korisničkim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računom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kojim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ste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registrovali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za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učešće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na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konferenciji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Ispunjavanjem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upitnika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pomažete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Microsoftu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organizaciji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narednih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konferencija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74639" y="328910"/>
            <a:ext cx="8394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4400" dirty="0"/>
              <a:t>Ne zaboravite ocijeniti predavanje</a:t>
            </a:r>
            <a:endParaRPr lang="en-GB" sz="44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5659" y="184894"/>
            <a:ext cx="3580816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1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" y="0"/>
            <a:ext cx="124362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70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25949" y="2993206"/>
            <a:ext cx="4892040" cy="1514261"/>
          </a:xfrm>
        </p:spPr>
        <p:txBody>
          <a:bodyPr wrap="square" anchor="ctr">
            <a:spAutoFit/>
          </a:bodyPr>
          <a:lstStyle>
            <a:lvl1pPr algn="ctr"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bs-Latn-BA" dirty="0"/>
              <a:t>Thank you!</a:t>
            </a:r>
            <a:br>
              <a:rPr lang="bs-Latn-BA" dirty="0"/>
            </a:br>
            <a:r>
              <a:rPr lang="bs-Latn-BA" dirty="0"/>
              <a:t>Hvala vam!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283772"/>
            <a:ext cx="7007806" cy="3710752"/>
            <a:chOff x="5441950" y="3283772"/>
            <a:chExt cx="7007806" cy="3710752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9098557" y="0"/>
            <a:ext cx="3337918" cy="69945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90645" y="832966"/>
            <a:ext cx="2110350" cy="5696045"/>
            <a:chOff x="7884037" y="649239"/>
            <a:chExt cx="2110350" cy="5696045"/>
          </a:xfrm>
        </p:grpSpPr>
        <p:sp>
          <p:nvSpPr>
            <p:cNvPr id="6" name="Freeform 30"/>
            <p:cNvSpPr>
              <a:spLocks/>
            </p:cNvSpPr>
            <p:nvPr/>
          </p:nvSpPr>
          <p:spPr bwMode="gray">
            <a:xfrm>
              <a:off x="8213481" y="649239"/>
              <a:ext cx="945360" cy="1184089"/>
            </a:xfrm>
            <a:custGeom>
              <a:avLst/>
              <a:gdLst>
                <a:gd name="T0" fmla="*/ 106 w 106"/>
                <a:gd name="T1" fmla="*/ 53 h 134"/>
                <a:gd name="T2" fmla="*/ 53 w 106"/>
                <a:gd name="T3" fmla="*/ 0 h 134"/>
                <a:gd name="T4" fmla="*/ 0 w 106"/>
                <a:gd name="T5" fmla="*/ 53 h 134"/>
                <a:gd name="T6" fmla="*/ 16 w 106"/>
                <a:gd name="T7" fmla="*/ 90 h 134"/>
                <a:gd name="T8" fmla="*/ 16 w 106"/>
                <a:gd name="T9" fmla="*/ 90 h 134"/>
                <a:gd name="T10" fmla="*/ 32 w 106"/>
                <a:gd name="T11" fmla="*/ 124 h 134"/>
                <a:gd name="T12" fmla="*/ 52 w 106"/>
                <a:gd name="T13" fmla="*/ 133 h 134"/>
                <a:gd name="T14" fmla="*/ 52 w 106"/>
                <a:gd name="T15" fmla="*/ 134 h 134"/>
                <a:gd name="T16" fmla="*/ 53 w 106"/>
                <a:gd name="T17" fmla="*/ 133 h 134"/>
                <a:gd name="T18" fmla="*/ 54 w 106"/>
                <a:gd name="T19" fmla="*/ 134 h 134"/>
                <a:gd name="T20" fmla="*/ 54 w 106"/>
                <a:gd name="T21" fmla="*/ 133 h 134"/>
                <a:gd name="T22" fmla="*/ 73 w 106"/>
                <a:gd name="T23" fmla="*/ 124 h 134"/>
                <a:gd name="T24" fmla="*/ 89 w 106"/>
                <a:gd name="T25" fmla="*/ 91 h 134"/>
                <a:gd name="T26" fmla="*/ 106 w 106"/>
                <a:gd name="T27" fmla="*/ 5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34">
                  <a:moveTo>
                    <a:pt x="106" y="53"/>
                  </a:moveTo>
                  <a:cubicBezTo>
                    <a:pt x="106" y="24"/>
                    <a:pt x="82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68"/>
                    <a:pt x="6" y="81"/>
                    <a:pt x="16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32" y="107"/>
                    <a:pt x="32" y="124"/>
                    <a:pt x="32" y="124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4"/>
                    <a:pt x="74" y="107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gray">
            <a:xfrm>
              <a:off x="8499955" y="1747386"/>
              <a:ext cx="362865" cy="210080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/>
            <p:cNvSpPr>
              <a:spLocks/>
            </p:cNvSpPr>
            <p:nvPr/>
          </p:nvSpPr>
          <p:spPr bwMode="gray">
            <a:xfrm>
              <a:off x="8571572" y="1957466"/>
              <a:ext cx="229178" cy="81168"/>
            </a:xfrm>
            <a:custGeom>
              <a:avLst/>
              <a:gdLst>
                <a:gd name="T0" fmla="*/ 5 w 48"/>
                <a:gd name="T1" fmla="*/ 17 h 17"/>
                <a:gd name="T2" fmla="*/ 41 w 48"/>
                <a:gd name="T3" fmla="*/ 17 h 17"/>
                <a:gd name="T4" fmla="*/ 48 w 48"/>
                <a:gd name="T5" fmla="*/ 0 h 17"/>
                <a:gd name="T6" fmla="*/ 0 w 48"/>
                <a:gd name="T7" fmla="*/ 0 h 17"/>
                <a:gd name="T8" fmla="*/ 5 w 48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7">
                  <a:moveTo>
                    <a:pt x="5" y="17"/>
                  </a:moveTo>
                  <a:lnTo>
                    <a:pt x="41" y="17"/>
                  </a:lnTo>
                  <a:lnTo>
                    <a:pt x="48" y="0"/>
                  </a:lnTo>
                  <a:lnTo>
                    <a:pt x="0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33"/>
            <p:cNvSpPr>
              <a:spLocks noChangeShapeType="1"/>
            </p:cNvSpPr>
            <p:nvPr/>
          </p:nvSpPr>
          <p:spPr bwMode="gray">
            <a:xfrm>
              <a:off x="8499955" y="1890623"/>
              <a:ext cx="362865" cy="42974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34"/>
            <p:cNvSpPr>
              <a:spLocks noChangeShapeType="1"/>
            </p:cNvSpPr>
            <p:nvPr/>
          </p:nvSpPr>
          <p:spPr bwMode="gray">
            <a:xfrm>
              <a:off x="8499955" y="1833328"/>
              <a:ext cx="362865" cy="38197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gray">
            <a:xfrm>
              <a:off x="8499955" y="1780809"/>
              <a:ext cx="362865" cy="38197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6"/>
            <p:cNvSpPr>
              <a:spLocks noChangeShapeType="1"/>
            </p:cNvSpPr>
            <p:nvPr/>
          </p:nvSpPr>
          <p:spPr bwMode="gray">
            <a:xfrm>
              <a:off x="7884037" y="6345284"/>
              <a:ext cx="2110350" cy="0"/>
            </a:xfrm>
            <a:prstGeom prst="line">
              <a:avLst/>
            </a:prstGeom>
            <a:noFill/>
            <a:ln w="50800" cap="rnd">
              <a:solidFill>
                <a:srgbClr val="C48C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/>
            <p:cNvSpPr>
              <a:spLocks/>
            </p:cNvSpPr>
            <p:nvPr/>
          </p:nvSpPr>
          <p:spPr bwMode="gray">
            <a:xfrm>
              <a:off x="8667061" y="2048184"/>
              <a:ext cx="1102924" cy="892844"/>
            </a:xfrm>
            <a:custGeom>
              <a:avLst/>
              <a:gdLst>
                <a:gd name="T0" fmla="*/ 116 w 124"/>
                <a:gd name="T1" fmla="*/ 99 h 101"/>
                <a:gd name="T2" fmla="*/ 102 w 124"/>
                <a:gd name="T3" fmla="*/ 91 h 101"/>
                <a:gd name="T4" fmla="*/ 99 w 124"/>
                <a:gd name="T5" fmla="*/ 73 h 101"/>
                <a:gd name="T6" fmla="*/ 105 w 124"/>
                <a:gd name="T7" fmla="*/ 66 h 101"/>
                <a:gd name="T8" fmla="*/ 110 w 124"/>
                <a:gd name="T9" fmla="*/ 50 h 101"/>
                <a:gd name="T10" fmla="*/ 105 w 124"/>
                <a:gd name="T11" fmla="*/ 43 h 101"/>
                <a:gd name="T12" fmla="*/ 80 w 124"/>
                <a:gd name="T13" fmla="*/ 46 h 101"/>
                <a:gd name="T14" fmla="*/ 53 w 124"/>
                <a:gd name="T15" fmla="*/ 46 h 101"/>
                <a:gd name="T16" fmla="*/ 50 w 124"/>
                <a:gd name="T17" fmla="*/ 35 h 101"/>
                <a:gd name="T18" fmla="*/ 52 w 124"/>
                <a:gd name="T19" fmla="*/ 27 h 101"/>
                <a:gd name="T20" fmla="*/ 53 w 124"/>
                <a:gd name="T21" fmla="*/ 14 h 101"/>
                <a:gd name="T22" fmla="*/ 30 w 124"/>
                <a:gd name="T23" fmla="*/ 14 h 101"/>
                <a:gd name="T24" fmla="*/ 4 w 124"/>
                <a:gd name="T25" fmla="*/ 13 h 101"/>
                <a:gd name="T26" fmla="*/ 0 w 124"/>
                <a:gd name="T27" fmla="*/ 0 h 101"/>
                <a:gd name="T28" fmla="*/ 1 w 124"/>
                <a:gd name="T29" fmla="*/ 0 h 101"/>
                <a:gd name="T30" fmla="*/ 4 w 124"/>
                <a:gd name="T31" fmla="*/ 12 h 101"/>
                <a:gd name="T32" fmla="*/ 30 w 124"/>
                <a:gd name="T33" fmla="*/ 13 h 101"/>
                <a:gd name="T34" fmla="*/ 54 w 124"/>
                <a:gd name="T35" fmla="*/ 14 h 101"/>
                <a:gd name="T36" fmla="*/ 53 w 124"/>
                <a:gd name="T37" fmla="*/ 28 h 101"/>
                <a:gd name="T38" fmla="*/ 51 w 124"/>
                <a:gd name="T39" fmla="*/ 35 h 101"/>
                <a:gd name="T40" fmla="*/ 54 w 124"/>
                <a:gd name="T41" fmla="*/ 45 h 101"/>
                <a:gd name="T42" fmla="*/ 80 w 124"/>
                <a:gd name="T43" fmla="*/ 45 h 101"/>
                <a:gd name="T44" fmla="*/ 105 w 124"/>
                <a:gd name="T45" fmla="*/ 42 h 101"/>
                <a:gd name="T46" fmla="*/ 111 w 124"/>
                <a:gd name="T47" fmla="*/ 50 h 101"/>
                <a:gd name="T48" fmla="*/ 105 w 124"/>
                <a:gd name="T49" fmla="*/ 67 h 101"/>
                <a:gd name="T50" fmla="*/ 100 w 124"/>
                <a:gd name="T51" fmla="*/ 73 h 101"/>
                <a:gd name="T52" fmla="*/ 102 w 124"/>
                <a:gd name="T53" fmla="*/ 91 h 101"/>
                <a:gd name="T54" fmla="*/ 123 w 124"/>
                <a:gd name="T55" fmla="*/ 96 h 101"/>
                <a:gd name="T56" fmla="*/ 124 w 124"/>
                <a:gd name="T57" fmla="*/ 97 h 101"/>
                <a:gd name="T58" fmla="*/ 116 w 124"/>
                <a:gd name="T59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01">
                  <a:moveTo>
                    <a:pt x="116" y="99"/>
                  </a:moveTo>
                  <a:cubicBezTo>
                    <a:pt x="111" y="99"/>
                    <a:pt x="105" y="96"/>
                    <a:pt x="102" y="91"/>
                  </a:cubicBezTo>
                  <a:cubicBezTo>
                    <a:pt x="97" y="86"/>
                    <a:pt x="97" y="79"/>
                    <a:pt x="99" y="73"/>
                  </a:cubicBezTo>
                  <a:cubicBezTo>
                    <a:pt x="101" y="70"/>
                    <a:pt x="103" y="68"/>
                    <a:pt x="105" y="66"/>
                  </a:cubicBezTo>
                  <a:cubicBezTo>
                    <a:pt x="108" y="61"/>
                    <a:pt x="112" y="57"/>
                    <a:pt x="110" y="50"/>
                  </a:cubicBezTo>
                  <a:cubicBezTo>
                    <a:pt x="109" y="47"/>
                    <a:pt x="108" y="44"/>
                    <a:pt x="105" y="43"/>
                  </a:cubicBezTo>
                  <a:cubicBezTo>
                    <a:pt x="98" y="38"/>
                    <a:pt x="85" y="44"/>
                    <a:pt x="80" y="46"/>
                  </a:cubicBezTo>
                  <a:cubicBezTo>
                    <a:pt x="73" y="49"/>
                    <a:pt x="60" y="52"/>
                    <a:pt x="53" y="46"/>
                  </a:cubicBezTo>
                  <a:cubicBezTo>
                    <a:pt x="51" y="43"/>
                    <a:pt x="50" y="40"/>
                    <a:pt x="50" y="35"/>
                  </a:cubicBezTo>
                  <a:cubicBezTo>
                    <a:pt x="50" y="32"/>
                    <a:pt x="51" y="30"/>
                    <a:pt x="52" y="27"/>
                  </a:cubicBezTo>
                  <a:cubicBezTo>
                    <a:pt x="54" y="23"/>
                    <a:pt x="56" y="20"/>
                    <a:pt x="53" y="14"/>
                  </a:cubicBezTo>
                  <a:cubicBezTo>
                    <a:pt x="50" y="9"/>
                    <a:pt x="40" y="11"/>
                    <a:pt x="30" y="14"/>
                  </a:cubicBezTo>
                  <a:cubicBezTo>
                    <a:pt x="20" y="17"/>
                    <a:pt x="9" y="19"/>
                    <a:pt x="4" y="13"/>
                  </a:cubicBezTo>
                  <a:cubicBezTo>
                    <a:pt x="1" y="10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2" y="10"/>
                    <a:pt x="4" y="12"/>
                  </a:cubicBezTo>
                  <a:cubicBezTo>
                    <a:pt x="9" y="18"/>
                    <a:pt x="20" y="15"/>
                    <a:pt x="30" y="13"/>
                  </a:cubicBezTo>
                  <a:cubicBezTo>
                    <a:pt x="40" y="10"/>
                    <a:pt x="50" y="8"/>
                    <a:pt x="54" y="14"/>
                  </a:cubicBezTo>
                  <a:cubicBezTo>
                    <a:pt x="57" y="20"/>
                    <a:pt x="55" y="24"/>
                    <a:pt x="53" y="28"/>
                  </a:cubicBezTo>
                  <a:cubicBezTo>
                    <a:pt x="52" y="30"/>
                    <a:pt x="51" y="33"/>
                    <a:pt x="51" y="35"/>
                  </a:cubicBezTo>
                  <a:cubicBezTo>
                    <a:pt x="51" y="40"/>
                    <a:pt x="52" y="43"/>
                    <a:pt x="54" y="45"/>
                  </a:cubicBezTo>
                  <a:cubicBezTo>
                    <a:pt x="60" y="51"/>
                    <a:pt x="73" y="48"/>
                    <a:pt x="80" y="45"/>
                  </a:cubicBezTo>
                  <a:cubicBezTo>
                    <a:pt x="85" y="43"/>
                    <a:pt x="98" y="37"/>
                    <a:pt x="105" y="42"/>
                  </a:cubicBezTo>
                  <a:cubicBezTo>
                    <a:pt x="108" y="43"/>
                    <a:pt x="110" y="46"/>
                    <a:pt x="111" y="50"/>
                  </a:cubicBezTo>
                  <a:cubicBezTo>
                    <a:pt x="113" y="58"/>
                    <a:pt x="109" y="62"/>
                    <a:pt x="105" y="67"/>
                  </a:cubicBezTo>
                  <a:cubicBezTo>
                    <a:pt x="103" y="69"/>
                    <a:pt x="101" y="71"/>
                    <a:pt x="100" y="73"/>
                  </a:cubicBezTo>
                  <a:cubicBezTo>
                    <a:pt x="97" y="79"/>
                    <a:pt x="98" y="85"/>
                    <a:pt x="102" y="91"/>
                  </a:cubicBezTo>
                  <a:cubicBezTo>
                    <a:pt x="107" y="97"/>
                    <a:pt x="117" y="101"/>
                    <a:pt x="123" y="96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1" y="99"/>
                    <a:pt x="119" y="99"/>
                    <a:pt x="116" y="99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6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29 w 30"/>
                <a:gd name="T1" fmla="*/ 14 h 30"/>
                <a:gd name="T2" fmla="*/ 16 w 30"/>
                <a:gd name="T3" fmla="*/ 29 h 30"/>
                <a:gd name="T4" fmla="*/ 0 w 30"/>
                <a:gd name="T5" fmla="*/ 16 h 30"/>
                <a:gd name="T6" fmla="*/ 14 w 30"/>
                <a:gd name="T7" fmla="*/ 0 h 30"/>
                <a:gd name="T8" fmla="*/ 29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9" y="14"/>
                  </a:moveTo>
                  <a:cubicBezTo>
                    <a:pt x="30" y="22"/>
                    <a:pt x="24" y="29"/>
                    <a:pt x="16" y="29"/>
                  </a:cubicBez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7"/>
            <p:cNvSpPr>
              <a:spLocks/>
            </p:cNvSpPr>
            <p:nvPr/>
          </p:nvSpPr>
          <p:spPr bwMode="gray">
            <a:xfrm>
              <a:off x="8562021" y="4583474"/>
              <a:ext cx="319897" cy="319897"/>
            </a:xfrm>
            <a:custGeom>
              <a:avLst/>
              <a:gdLst>
                <a:gd name="T0" fmla="*/ 36 w 36"/>
                <a:gd name="T1" fmla="*/ 17 h 36"/>
                <a:gd name="T2" fmla="*/ 19 w 36"/>
                <a:gd name="T3" fmla="*/ 36 h 36"/>
                <a:gd name="T4" fmla="*/ 1 w 36"/>
                <a:gd name="T5" fmla="*/ 19 h 36"/>
                <a:gd name="T6" fmla="*/ 17 w 36"/>
                <a:gd name="T7" fmla="*/ 1 h 36"/>
                <a:gd name="T8" fmla="*/ 36 w 36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7"/>
                  </a:moveTo>
                  <a:cubicBezTo>
                    <a:pt x="36" y="27"/>
                    <a:pt x="29" y="35"/>
                    <a:pt x="19" y="36"/>
                  </a:cubicBezTo>
                  <a:cubicBezTo>
                    <a:pt x="10" y="36"/>
                    <a:pt x="1" y="29"/>
                    <a:pt x="1" y="19"/>
                  </a:cubicBezTo>
                  <a:cubicBezTo>
                    <a:pt x="0" y="10"/>
                    <a:pt x="7" y="1"/>
                    <a:pt x="17" y="1"/>
                  </a:cubicBezTo>
                  <a:cubicBezTo>
                    <a:pt x="27" y="0"/>
                    <a:pt x="35" y="7"/>
                    <a:pt x="36" y="17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8"/>
            <p:cNvSpPr>
              <a:spLocks/>
            </p:cNvSpPr>
            <p:nvPr/>
          </p:nvSpPr>
          <p:spPr bwMode="gray">
            <a:xfrm>
              <a:off x="8571572" y="4736259"/>
              <a:ext cx="319897" cy="677987"/>
            </a:xfrm>
            <a:custGeom>
              <a:avLst/>
              <a:gdLst>
                <a:gd name="T0" fmla="*/ 67 w 67"/>
                <a:gd name="T1" fmla="*/ 139 h 142"/>
                <a:gd name="T2" fmla="*/ 13 w 67"/>
                <a:gd name="T3" fmla="*/ 142 h 142"/>
                <a:gd name="T4" fmla="*/ 0 w 67"/>
                <a:gd name="T5" fmla="*/ 4 h 142"/>
                <a:gd name="T6" fmla="*/ 65 w 67"/>
                <a:gd name="T7" fmla="*/ 0 h 142"/>
                <a:gd name="T8" fmla="*/ 67 w 67"/>
                <a:gd name="T9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2">
                  <a:moveTo>
                    <a:pt x="67" y="139"/>
                  </a:moveTo>
                  <a:lnTo>
                    <a:pt x="13" y="142"/>
                  </a:lnTo>
                  <a:lnTo>
                    <a:pt x="0" y="4"/>
                  </a:lnTo>
                  <a:lnTo>
                    <a:pt x="65" y="0"/>
                  </a:lnTo>
                  <a:lnTo>
                    <a:pt x="67" y="13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9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0 w 30"/>
                <a:gd name="T1" fmla="*/ 16 h 30"/>
                <a:gd name="T2" fmla="*/ 14 w 30"/>
                <a:gd name="T3" fmla="*/ 0 h 30"/>
                <a:gd name="T4" fmla="*/ 29 w 30"/>
                <a:gd name="T5" fmla="*/ 14 h 30"/>
                <a:gd name="T6" fmla="*/ 16 w 30"/>
                <a:gd name="T7" fmla="*/ 29 h 30"/>
                <a:gd name="T8" fmla="*/ 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6"/>
                  </a:move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30" y="22"/>
                    <a:pt x="24" y="29"/>
                    <a:pt x="16" y="29"/>
                  </a:cubicBezTo>
                  <a:cubicBezTo>
                    <a:pt x="8" y="30"/>
                    <a:pt x="1" y="24"/>
                    <a:pt x="0" y="1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0"/>
            <p:cNvSpPr>
              <a:spLocks/>
            </p:cNvSpPr>
            <p:nvPr/>
          </p:nvSpPr>
          <p:spPr bwMode="gray">
            <a:xfrm>
              <a:off x="8972634" y="5275786"/>
              <a:ext cx="262601" cy="262601"/>
            </a:xfrm>
            <a:custGeom>
              <a:avLst/>
              <a:gdLst>
                <a:gd name="T0" fmla="*/ 29 w 30"/>
                <a:gd name="T1" fmla="*/ 14 h 30"/>
                <a:gd name="T2" fmla="*/ 16 w 30"/>
                <a:gd name="T3" fmla="*/ 29 h 30"/>
                <a:gd name="T4" fmla="*/ 0 w 30"/>
                <a:gd name="T5" fmla="*/ 16 h 30"/>
                <a:gd name="T6" fmla="*/ 14 w 30"/>
                <a:gd name="T7" fmla="*/ 0 h 30"/>
                <a:gd name="T8" fmla="*/ 29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9" y="14"/>
                  </a:moveTo>
                  <a:cubicBezTo>
                    <a:pt x="30" y="22"/>
                    <a:pt x="24" y="29"/>
                    <a:pt x="16" y="29"/>
                  </a:cubicBezTo>
                  <a:cubicBezTo>
                    <a:pt x="7" y="30"/>
                    <a:pt x="1" y="24"/>
                    <a:pt x="0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1"/>
            <p:cNvSpPr>
              <a:spLocks/>
            </p:cNvSpPr>
            <p:nvPr/>
          </p:nvSpPr>
          <p:spPr bwMode="gray">
            <a:xfrm>
              <a:off x="8901017" y="4583474"/>
              <a:ext cx="319897" cy="319897"/>
            </a:xfrm>
            <a:custGeom>
              <a:avLst/>
              <a:gdLst>
                <a:gd name="T0" fmla="*/ 36 w 36"/>
                <a:gd name="T1" fmla="*/ 17 h 36"/>
                <a:gd name="T2" fmla="*/ 19 w 36"/>
                <a:gd name="T3" fmla="*/ 36 h 36"/>
                <a:gd name="T4" fmla="*/ 1 w 36"/>
                <a:gd name="T5" fmla="*/ 19 h 36"/>
                <a:gd name="T6" fmla="*/ 17 w 36"/>
                <a:gd name="T7" fmla="*/ 1 h 36"/>
                <a:gd name="T8" fmla="*/ 36 w 36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7"/>
                  </a:moveTo>
                  <a:cubicBezTo>
                    <a:pt x="36" y="27"/>
                    <a:pt x="29" y="35"/>
                    <a:pt x="19" y="36"/>
                  </a:cubicBezTo>
                  <a:cubicBezTo>
                    <a:pt x="9" y="36"/>
                    <a:pt x="1" y="29"/>
                    <a:pt x="1" y="19"/>
                  </a:cubicBezTo>
                  <a:cubicBezTo>
                    <a:pt x="0" y="10"/>
                    <a:pt x="7" y="1"/>
                    <a:pt x="17" y="1"/>
                  </a:cubicBezTo>
                  <a:cubicBezTo>
                    <a:pt x="27" y="0"/>
                    <a:pt x="35" y="7"/>
                    <a:pt x="36" y="17"/>
                  </a:cubicBezTo>
                  <a:close/>
                </a:path>
              </a:pathLst>
            </a:custGeom>
            <a:solidFill>
              <a:srgbClr val="2D3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2"/>
            <p:cNvSpPr>
              <a:spLocks/>
            </p:cNvSpPr>
            <p:nvPr/>
          </p:nvSpPr>
          <p:spPr bwMode="gray">
            <a:xfrm>
              <a:off x="8905790" y="4736259"/>
              <a:ext cx="319897" cy="677987"/>
            </a:xfrm>
            <a:custGeom>
              <a:avLst/>
              <a:gdLst>
                <a:gd name="T0" fmla="*/ 67 w 67"/>
                <a:gd name="T1" fmla="*/ 139 h 142"/>
                <a:gd name="T2" fmla="*/ 14 w 67"/>
                <a:gd name="T3" fmla="*/ 142 h 142"/>
                <a:gd name="T4" fmla="*/ 0 w 67"/>
                <a:gd name="T5" fmla="*/ 4 h 142"/>
                <a:gd name="T6" fmla="*/ 66 w 67"/>
                <a:gd name="T7" fmla="*/ 0 h 142"/>
                <a:gd name="T8" fmla="*/ 67 w 67"/>
                <a:gd name="T9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2">
                  <a:moveTo>
                    <a:pt x="67" y="139"/>
                  </a:moveTo>
                  <a:lnTo>
                    <a:pt x="14" y="142"/>
                  </a:lnTo>
                  <a:lnTo>
                    <a:pt x="0" y="4"/>
                  </a:lnTo>
                  <a:lnTo>
                    <a:pt x="66" y="0"/>
                  </a:lnTo>
                  <a:lnTo>
                    <a:pt x="67" y="13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3"/>
            <p:cNvSpPr>
              <a:spLocks/>
            </p:cNvSpPr>
            <p:nvPr/>
          </p:nvSpPr>
          <p:spPr bwMode="gray">
            <a:xfrm>
              <a:off x="8972634" y="5275786"/>
              <a:ext cx="262601" cy="262601"/>
            </a:xfrm>
            <a:custGeom>
              <a:avLst/>
              <a:gdLst>
                <a:gd name="T0" fmla="*/ 0 w 30"/>
                <a:gd name="T1" fmla="*/ 16 h 30"/>
                <a:gd name="T2" fmla="*/ 14 w 30"/>
                <a:gd name="T3" fmla="*/ 0 h 30"/>
                <a:gd name="T4" fmla="*/ 29 w 30"/>
                <a:gd name="T5" fmla="*/ 14 h 30"/>
                <a:gd name="T6" fmla="*/ 16 w 30"/>
                <a:gd name="T7" fmla="*/ 29 h 30"/>
                <a:gd name="T8" fmla="*/ 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6"/>
                  </a:move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30" y="22"/>
                    <a:pt x="24" y="29"/>
                    <a:pt x="16" y="29"/>
                  </a:cubicBezTo>
                  <a:cubicBezTo>
                    <a:pt x="7" y="30"/>
                    <a:pt x="1" y="24"/>
                    <a:pt x="0" y="1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4"/>
            <p:cNvSpPr>
              <a:spLocks/>
            </p:cNvSpPr>
            <p:nvPr/>
          </p:nvSpPr>
          <p:spPr bwMode="gray">
            <a:xfrm>
              <a:off x="8604995" y="4612120"/>
              <a:ext cx="568173" cy="458357"/>
            </a:xfrm>
            <a:custGeom>
              <a:avLst/>
              <a:gdLst>
                <a:gd name="T0" fmla="*/ 4 w 64"/>
                <a:gd name="T1" fmla="*/ 52 h 52"/>
                <a:gd name="T2" fmla="*/ 32 w 64"/>
                <a:gd name="T3" fmla="*/ 44 h 52"/>
                <a:gd name="T4" fmla="*/ 61 w 64"/>
                <a:gd name="T5" fmla="*/ 52 h 52"/>
                <a:gd name="T6" fmla="*/ 64 w 64"/>
                <a:gd name="T7" fmla="*/ 0 h 52"/>
                <a:gd name="T8" fmla="*/ 0 w 64"/>
                <a:gd name="T9" fmla="*/ 0 h 52"/>
                <a:gd name="T10" fmla="*/ 4 w 64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2">
                  <a:moveTo>
                    <a:pt x="4" y="52"/>
                  </a:moveTo>
                  <a:cubicBezTo>
                    <a:pt x="4" y="49"/>
                    <a:pt x="16" y="44"/>
                    <a:pt x="32" y="44"/>
                  </a:cubicBezTo>
                  <a:cubicBezTo>
                    <a:pt x="48" y="44"/>
                    <a:pt x="61" y="49"/>
                    <a:pt x="61" y="5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52"/>
                    <a:pt x="4" y="52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5"/>
            <p:cNvSpPr>
              <a:spLocks/>
            </p:cNvSpPr>
            <p:nvPr/>
          </p:nvSpPr>
          <p:spPr bwMode="gray">
            <a:xfrm>
              <a:off x="8552474" y="3681082"/>
              <a:ext cx="338995" cy="1193639"/>
            </a:xfrm>
            <a:custGeom>
              <a:avLst/>
              <a:gdLst>
                <a:gd name="T0" fmla="*/ 69 w 71"/>
                <a:gd name="T1" fmla="*/ 250 h 250"/>
                <a:gd name="T2" fmla="*/ 2 w 71"/>
                <a:gd name="T3" fmla="*/ 250 h 250"/>
                <a:gd name="T4" fmla="*/ 0 w 71"/>
                <a:gd name="T5" fmla="*/ 41 h 250"/>
                <a:gd name="T6" fmla="*/ 15 w 71"/>
                <a:gd name="T7" fmla="*/ 0 h 250"/>
                <a:gd name="T8" fmla="*/ 71 w 71"/>
                <a:gd name="T9" fmla="*/ 0 h 250"/>
                <a:gd name="T10" fmla="*/ 71 w 71"/>
                <a:gd name="T11" fmla="*/ 215 h 250"/>
                <a:gd name="T12" fmla="*/ 69 w 71"/>
                <a:gd name="T1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50">
                  <a:moveTo>
                    <a:pt x="69" y="250"/>
                  </a:moveTo>
                  <a:lnTo>
                    <a:pt x="2" y="250"/>
                  </a:lnTo>
                  <a:lnTo>
                    <a:pt x="0" y="41"/>
                  </a:lnTo>
                  <a:lnTo>
                    <a:pt x="15" y="0"/>
                  </a:lnTo>
                  <a:lnTo>
                    <a:pt x="71" y="0"/>
                  </a:lnTo>
                  <a:lnTo>
                    <a:pt x="71" y="215"/>
                  </a:lnTo>
                  <a:lnTo>
                    <a:pt x="69" y="25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6"/>
            <p:cNvSpPr>
              <a:spLocks/>
            </p:cNvSpPr>
            <p:nvPr/>
          </p:nvSpPr>
          <p:spPr bwMode="gray">
            <a:xfrm>
              <a:off x="8304197" y="3762250"/>
              <a:ext cx="463133" cy="539527"/>
            </a:xfrm>
            <a:custGeom>
              <a:avLst/>
              <a:gdLst>
                <a:gd name="T0" fmla="*/ 0 w 97"/>
                <a:gd name="T1" fmla="*/ 91 h 113"/>
                <a:gd name="T2" fmla="*/ 41 w 97"/>
                <a:gd name="T3" fmla="*/ 113 h 113"/>
                <a:gd name="T4" fmla="*/ 97 w 97"/>
                <a:gd name="T5" fmla="*/ 32 h 113"/>
                <a:gd name="T6" fmla="*/ 41 w 97"/>
                <a:gd name="T7" fmla="*/ 0 h 113"/>
                <a:gd name="T8" fmla="*/ 0 w 97"/>
                <a:gd name="T9" fmla="*/ 9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3">
                  <a:moveTo>
                    <a:pt x="0" y="91"/>
                  </a:moveTo>
                  <a:lnTo>
                    <a:pt x="41" y="113"/>
                  </a:lnTo>
                  <a:lnTo>
                    <a:pt x="97" y="32"/>
                  </a:lnTo>
                  <a:lnTo>
                    <a:pt x="41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7"/>
            <p:cNvSpPr>
              <a:spLocks/>
            </p:cNvSpPr>
            <p:nvPr/>
          </p:nvSpPr>
          <p:spPr bwMode="gray">
            <a:xfrm>
              <a:off x="8456982" y="3657210"/>
              <a:ext cx="353317" cy="353317"/>
            </a:xfrm>
            <a:custGeom>
              <a:avLst/>
              <a:gdLst>
                <a:gd name="T0" fmla="*/ 5 w 40"/>
                <a:gd name="T1" fmla="*/ 12 h 40"/>
                <a:gd name="T2" fmla="*/ 28 w 40"/>
                <a:gd name="T3" fmla="*/ 5 h 40"/>
                <a:gd name="T4" fmla="*/ 35 w 40"/>
                <a:gd name="T5" fmla="*/ 28 h 40"/>
                <a:gd name="T6" fmla="*/ 12 w 40"/>
                <a:gd name="T7" fmla="*/ 35 h 40"/>
                <a:gd name="T8" fmla="*/ 5 w 40"/>
                <a:gd name="T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5" y="12"/>
                  </a:moveTo>
                  <a:cubicBezTo>
                    <a:pt x="10" y="3"/>
                    <a:pt x="20" y="0"/>
                    <a:pt x="28" y="5"/>
                  </a:cubicBezTo>
                  <a:cubicBezTo>
                    <a:pt x="37" y="10"/>
                    <a:pt x="40" y="20"/>
                    <a:pt x="35" y="28"/>
                  </a:cubicBezTo>
                  <a:cubicBezTo>
                    <a:pt x="31" y="37"/>
                    <a:pt x="20" y="40"/>
                    <a:pt x="12" y="35"/>
                  </a:cubicBezTo>
                  <a:cubicBezTo>
                    <a:pt x="3" y="30"/>
                    <a:pt x="0" y="20"/>
                    <a:pt x="5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8"/>
            <p:cNvSpPr>
              <a:spLocks/>
            </p:cNvSpPr>
            <p:nvPr/>
          </p:nvSpPr>
          <p:spPr bwMode="gray">
            <a:xfrm>
              <a:off x="8633641" y="6034938"/>
              <a:ext cx="167112" cy="186210"/>
            </a:xfrm>
            <a:custGeom>
              <a:avLst/>
              <a:gdLst>
                <a:gd name="T0" fmla="*/ 0 w 35"/>
                <a:gd name="T1" fmla="*/ 39 h 39"/>
                <a:gd name="T2" fmla="*/ 33 w 35"/>
                <a:gd name="T3" fmla="*/ 39 h 39"/>
                <a:gd name="T4" fmla="*/ 35 w 35"/>
                <a:gd name="T5" fmla="*/ 2 h 39"/>
                <a:gd name="T6" fmla="*/ 4 w 35"/>
                <a:gd name="T7" fmla="*/ 0 h 39"/>
                <a:gd name="T8" fmla="*/ 0 w 3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lnTo>
                    <a:pt x="33" y="39"/>
                  </a:lnTo>
                  <a:lnTo>
                    <a:pt x="35" y="2"/>
                  </a:lnTo>
                  <a:lnTo>
                    <a:pt x="4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9"/>
            <p:cNvSpPr>
              <a:spLocks/>
            </p:cNvSpPr>
            <p:nvPr/>
          </p:nvSpPr>
          <p:spPr bwMode="gray">
            <a:xfrm>
              <a:off x="8604995" y="6149526"/>
              <a:ext cx="482232" cy="186210"/>
            </a:xfrm>
            <a:custGeom>
              <a:avLst/>
              <a:gdLst>
                <a:gd name="T0" fmla="*/ 1 w 54"/>
                <a:gd name="T1" fmla="*/ 20 h 21"/>
                <a:gd name="T2" fmla="*/ 17 w 54"/>
                <a:gd name="T3" fmla="*/ 20 h 21"/>
                <a:gd name="T4" fmla="*/ 17 w 54"/>
                <a:gd name="T5" fmla="*/ 18 h 21"/>
                <a:gd name="T6" fmla="*/ 39 w 54"/>
                <a:gd name="T7" fmla="*/ 21 h 21"/>
                <a:gd name="T8" fmla="*/ 53 w 54"/>
                <a:gd name="T9" fmla="*/ 20 h 21"/>
                <a:gd name="T10" fmla="*/ 54 w 54"/>
                <a:gd name="T11" fmla="*/ 18 h 21"/>
                <a:gd name="T12" fmla="*/ 22 w 54"/>
                <a:gd name="T13" fmla="*/ 0 h 21"/>
                <a:gd name="T14" fmla="*/ 21 w 54"/>
                <a:gd name="T15" fmla="*/ 0 h 21"/>
                <a:gd name="T16" fmla="*/ 13 w 54"/>
                <a:gd name="T17" fmla="*/ 5 h 21"/>
                <a:gd name="T18" fmla="*/ 3 w 54"/>
                <a:gd name="T19" fmla="*/ 0 h 21"/>
                <a:gd name="T20" fmla="*/ 1 w 54"/>
                <a:gd name="T2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1">
                  <a:moveTo>
                    <a:pt x="1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19"/>
                    <a:pt x="34" y="21"/>
                    <a:pt x="39" y="21"/>
                  </a:cubicBezTo>
                  <a:cubicBezTo>
                    <a:pt x="43" y="21"/>
                    <a:pt x="49" y="21"/>
                    <a:pt x="53" y="20"/>
                  </a:cubicBezTo>
                  <a:cubicBezTo>
                    <a:pt x="53" y="20"/>
                    <a:pt x="54" y="19"/>
                    <a:pt x="54" y="18"/>
                  </a:cubicBezTo>
                  <a:cubicBezTo>
                    <a:pt x="53" y="12"/>
                    <a:pt x="28" y="8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2"/>
                    <a:pt x="17" y="6"/>
                    <a:pt x="13" y="5"/>
                  </a:cubicBezTo>
                  <a:cubicBezTo>
                    <a:pt x="9" y="5"/>
                    <a:pt x="5" y="2"/>
                    <a:pt x="3" y="0"/>
                  </a:cubicBezTo>
                  <a:cubicBezTo>
                    <a:pt x="1" y="2"/>
                    <a:pt x="0" y="19"/>
                    <a:pt x="1" y="2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0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0 w 30"/>
                <a:gd name="T1" fmla="*/ 14 h 30"/>
                <a:gd name="T2" fmla="*/ 15 w 30"/>
                <a:gd name="T3" fmla="*/ 0 h 30"/>
                <a:gd name="T4" fmla="*/ 29 w 30"/>
                <a:gd name="T5" fmla="*/ 15 h 30"/>
                <a:gd name="T6" fmla="*/ 14 w 30"/>
                <a:gd name="T7" fmla="*/ 29 h 30"/>
                <a:gd name="T8" fmla="*/ 0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4"/>
                  </a:moveTo>
                  <a:cubicBezTo>
                    <a:pt x="0" y="6"/>
                    <a:pt x="7" y="0"/>
                    <a:pt x="15" y="0"/>
                  </a:cubicBezTo>
                  <a:cubicBezTo>
                    <a:pt x="23" y="1"/>
                    <a:pt x="30" y="7"/>
                    <a:pt x="29" y="15"/>
                  </a:cubicBezTo>
                  <a:cubicBezTo>
                    <a:pt x="29" y="23"/>
                    <a:pt x="22" y="30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1"/>
            <p:cNvSpPr>
              <a:spLocks/>
            </p:cNvSpPr>
            <p:nvPr/>
          </p:nvSpPr>
          <p:spPr bwMode="gray">
            <a:xfrm>
              <a:off x="8614543" y="5399924"/>
              <a:ext cx="276923" cy="792575"/>
            </a:xfrm>
            <a:custGeom>
              <a:avLst/>
              <a:gdLst>
                <a:gd name="T0" fmla="*/ 4 w 58"/>
                <a:gd name="T1" fmla="*/ 0 h 166"/>
                <a:gd name="T2" fmla="*/ 58 w 58"/>
                <a:gd name="T3" fmla="*/ 2 h 166"/>
                <a:gd name="T4" fmla="*/ 50 w 58"/>
                <a:gd name="T5" fmla="*/ 165 h 166"/>
                <a:gd name="T6" fmla="*/ 0 w 58"/>
                <a:gd name="T7" fmla="*/ 166 h 166"/>
                <a:gd name="T8" fmla="*/ 4 w 58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66">
                  <a:moveTo>
                    <a:pt x="4" y="0"/>
                  </a:moveTo>
                  <a:lnTo>
                    <a:pt x="58" y="2"/>
                  </a:lnTo>
                  <a:lnTo>
                    <a:pt x="50" y="165"/>
                  </a:lnTo>
                  <a:lnTo>
                    <a:pt x="0" y="16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2"/>
            <p:cNvSpPr>
              <a:spLocks/>
            </p:cNvSpPr>
            <p:nvPr/>
          </p:nvSpPr>
          <p:spPr bwMode="gray">
            <a:xfrm>
              <a:off x="8972634" y="6034938"/>
              <a:ext cx="167112" cy="186210"/>
            </a:xfrm>
            <a:custGeom>
              <a:avLst/>
              <a:gdLst>
                <a:gd name="T0" fmla="*/ 0 w 35"/>
                <a:gd name="T1" fmla="*/ 39 h 39"/>
                <a:gd name="T2" fmla="*/ 33 w 35"/>
                <a:gd name="T3" fmla="*/ 39 h 39"/>
                <a:gd name="T4" fmla="*/ 35 w 35"/>
                <a:gd name="T5" fmla="*/ 2 h 39"/>
                <a:gd name="T6" fmla="*/ 3 w 35"/>
                <a:gd name="T7" fmla="*/ 0 h 39"/>
                <a:gd name="T8" fmla="*/ 0 w 3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lnTo>
                    <a:pt x="33" y="39"/>
                  </a:lnTo>
                  <a:lnTo>
                    <a:pt x="35" y="2"/>
                  </a:lnTo>
                  <a:lnTo>
                    <a:pt x="3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3"/>
            <p:cNvSpPr>
              <a:spLocks/>
            </p:cNvSpPr>
            <p:nvPr/>
          </p:nvSpPr>
          <p:spPr bwMode="gray">
            <a:xfrm>
              <a:off x="8943987" y="6149526"/>
              <a:ext cx="477455" cy="186210"/>
            </a:xfrm>
            <a:custGeom>
              <a:avLst/>
              <a:gdLst>
                <a:gd name="T0" fmla="*/ 1 w 54"/>
                <a:gd name="T1" fmla="*/ 20 h 21"/>
                <a:gd name="T2" fmla="*/ 17 w 54"/>
                <a:gd name="T3" fmla="*/ 20 h 21"/>
                <a:gd name="T4" fmla="*/ 17 w 54"/>
                <a:gd name="T5" fmla="*/ 18 h 21"/>
                <a:gd name="T6" fmla="*/ 39 w 54"/>
                <a:gd name="T7" fmla="*/ 21 h 21"/>
                <a:gd name="T8" fmla="*/ 52 w 54"/>
                <a:gd name="T9" fmla="*/ 20 h 21"/>
                <a:gd name="T10" fmla="*/ 54 w 54"/>
                <a:gd name="T11" fmla="*/ 18 h 21"/>
                <a:gd name="T12" fmla="*/ 21 w 54"/>
                <a:gd name="T13" fmla="*/ 0 h 21"/>
                <a:gd name="T14" fmla="*/ 21 w 54"/>
                <a:gd name="T15" fmla="*/ 0 h 21"/>
                <a:gd name="T16" fmla="*/ 13 w 54"/>
                <a:gd name="T17" fmla="*/ 5 h 21"/>
                <a:gd name="T18" fmla="*/ 3 w 54"/>
                <a:gd name="T19" fmla="*/ 0 h 21"/>
                <a:gd name="T20" fmla="*/ 1 w 54"/>
                <a:gd name="T2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1">
                  <a:moveTo>
                    <a:pt x="1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19"/>
                    <a:pt x="33" y="21"/>
                    <a:pt x="39" y="21"/>
                  </a:cubicBezTo>
                  <a:cubicBezTo>
                    <a:pt x="43" y="21"/>
                    <a:pt x="49" y="21"/>
                    <a:pt x="52" y="20"/>
                  </a:cubicBezTo>
                  <a:cubicBezTo>
                    <a:pt x="53" y="20"/>
                    <a:pt x="54" y="19"/>
                    <a:pt x="54" y="18"/>
                  </a:cubicBezTo>
                  <a:cubicBezTo>
                    <a:pt x="53" y="12"/>
                    <a:pt x="28" y="8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2"/>
                    <a:pt x="17" y="6"/>
                    <a:pt x="13" y="5"/>
                  </a:cubicBezTo>
                  <a:cubicBezTo>
                    <a:pt x="9" y="5"/>
                    <a:pt x="5" y="2"/>
                    <a:pt x="3" y="0"/>
                  </a:cubicBezTo>
                  <a:cubicBezTo>
                    <a:pt x="1" y="2"/>
                    <a:pt x="0" y="19"/>
                    <a:pt x="1" y="2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4"/>
            <p:cNvSpPr>
              <a:spLocks/>
            </p:cNvSpPr>
            <p:nvPr/>
          </p:nvSpPr>
          <p:spPr bwMode="gray">
            <a:xfrm>
              <a:off x="8972634" y="5275786"/>
              <a:ext cx="253053" cy="262601"/>
            </a:xfrm>
            <a:custGeom>
              <a:avLst/>
              <a:gdLst>
                <a:gd name="T0" fmla="*/ 0 w 29"/>
                <a:gd name="T1" fmla="*/ 14 h 30"/>
                <a:gd name="T2" fmla="*/ 15 w 29"/>
                <a:gd name="T3" fmla="*/ 0 h 30"/>
                <a:gd name="T4" fmla="*/ 29 w 29"/>
                <a:gd name="T5" fmla="*/ 15 h 30"/>
                <a:gd name="T6" fmla="*/ 14 w 29"/>
                <a:gd name="T7" fmla="*/ 29 h 30"/>
                <a:gd name="T8" fmla="*/ 0 w 29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0" y="14"/>
                  </a:moveTo>
                  <a:cubicBezTo>
                    <a:pt x="0" y="6"/>
                    <a:pt x="7" y="0"/>
                    <a:pt x="15" y="0"/>
                  </a:cubicBezTo>
                  <a:cubicBezTo>
                    <a:pt x="23" y="1"/>
                    <a:pt x="29" y="7"/>
                    <a:pt x="29" y="15"/>
                  </a:cubicBezTo>
                  <a:cubicBezTo>
                    <a:pt x="29" y="23"/>
                    <a:pt x="22" y="30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5"/>
            <p:cNvSpPr>
              <a:spLocks/>
            </p:cNvSpPr>
            <p:nvPr/>
          </p:nvSpPr>
          <p:spPr bwMode="gray">
            <a:xfrm>
              <a:off x="8953535" y="5399924"/>
              <a:ext cx="272152" cy="792575"/>
            </a:xfrm>
            <a:custGeom>
              <a:avLst/>
              <a:gdLst>
                <a:gd name="T0" fmla="*/ 4 w 57"/>
                <a:gd name="T1" fmla="*/ 0 h 166"/>
                <a:gd name="T2" fmla="*/ 57 w 57"/>
                <a:gd name="T3" fmla="*/ 2 h 166"/>
                <a:gd name="T4" fmla="*/ 48 w 57"/>
                <a:gd name="T5" fmla="*/ 165 h 166"/>
                <a:gd name="T6" fmla="*/ 0 w 57"/>
                <a:gd name="T7" fmla="*/ 166 h 166"/>
                <a:gd name="T8" fmla="*/ 4 w 5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66">
                  <a:moveTo>
                    <a:pt x="4" y="0"/>
                  </a:moveTo>
                  <a:lnTo>
                    <a:pt x="57" y="2"/>
                  </a:lnTo>
                  <a:lnTo>
                    <a:pt x="48" y="165"/>
                  </a:lnTo>
                  <a:lnTo>
                    <a:pt x="0" y="16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6"/>
            <p:cNvSpPr>
              <a:spLocks/>
            </p:cNvSpPr>
            <p:nvPr/>
          </p:nvSpPr>
          <p:spPr bwMode="gray">
            <a:xfrm>
              <a:off x="9531256" y="2745270"/>
              <a:ext cx="219631" cy="487006"/>
            </a:xfrm>
            <a:custGeom>
              <a:avLst/>
              <a:gdLst>
                <a:gd name="T0" fmla="*/ 21 w 25"/>
                <a:gd name="T1" fmla="*/ 36 h 55"/>
                <a:gd name="T2" fmla="*/ 22 w 25"/>
                <a:gd name="T3" fmla="*/ 13 h 55"/>
                <a:gd name="T4" fmla="*/ 18 w 25"/>
                <a:gd name="T5" fmla="*/ 9 h 55"/>
                <a:gd name="T6" fmla="*/ 13 w 25"/>
                <a:gd name="T7" fmla="*/ 4 h 55"/>
                <a:gd name="T8" fmla="*/ 9 w 25"/>
                <a:gd name="T9" fmla="*/ 1 h 55"/>
                <a:gd name="T10" fmla="*/ 9 w 25"/>
                <a:gd name="T11" fmla="*/ 5 h 55"/>
                <a:gd name="T12" fmla="*/ 6 w 25"/>
                <a:gd name="T13" fmla="*/ 10 h 55"/>
                <a:gd name="T14" fmla="*/ 6 w 25"/>
                <a:gd name="T15" fmla="*/ 16 h 55"/>
                <a:gd name="T16" fmla="*/ 0 w 25"/>
                <a:gd name="T17" fmla="*/ 14 h 55"/>
                <a:gd name="T18" fmla="*/ 5 w 25"/>
                <a:gd name="T19" fmla="*/ 29 h 55"/>
                <a:gd name="T20" fmla="*/ 6 w 25"/>
                <a:gd name="T21" fmla="*/ 32 h 55"/>
                <a:gd name="T22" fmla="*/ 2 w 25"/>
                <a:gd name="T23" fmla="*/ 55 h 55"/>
                <a:gd name="T24" fmla="*/ 19 w 25"/>
                <a:gd name="T25" fmla="*/ 51 h 55"/>
                <a:gd name="T26" fmla="*/ 21 w 25"/>
                <a:gd name="T27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5">
                  <a:moveTo>
                    <a:pt x="21" y="36"/>
                  </a:moveTo>
                  <a:cubicBezTo>
                    <a:pt x="25" y="26"/>
                    <a:pt x="24" y="22"/>
                    <a:pt x="22" y="13"/>
                  </a:cubicBezTo>
                  <a:cubicBezTo>
                    <a:pt x="21" y="7"/>
                    <a:pt x="19" y="6"/>
                    <a:pt x="18" y="9"/>
                  </a:cubicBezTo>
                  <a:cubicBezTo>
                    <a:pt x="18" y="3"/>
                    <a:pt x="13" y="0"/>
                    <a:pt x="13" y="4"/>
                  </a:cubicBezTo>
                  <a:cubicBezTo>
                    <a:pt x="13" y="2"/>
                    <a:pt x="11" y="0"/>
                    <a:pt x="9" y="1"/>
                  </a:cubicBezTo>
                  <a:cubicBezTo>
                    <a:pt x="7" y="1"/>
                    <a:pt x="8" y="4"/>
                    <a:pt x="9" y="5"/>
                  </a:cubicBezTo>
                  <a:cubicBezTo>
                    <a:pt x="7" y="5"/>
                    <a:pt x="5" y="6"/>
                    <a:pt x="6" y="10"/>
                  </a:cubicBezTo>
                  <a:cubicBezTo>
                    <a:pt x="7" y="13"/>
                    <a:pt x="6" y="16"/>
                    <a:pt x="6" y="16"/>
                  </a:cubicBezTo>
                  <a:cubicBezTo>
                    <a:pt x="4" y="13"/>
                    <a:pt x="1" y="12"/>
                    <a:pt x="0" y="14"/>
                  </a:cubicBezTo>
                  <a:cubicBezTo>
                    <a:pt x="2" y="18"/>
                    <a:pt x="2" y="24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9" y="51"/>
                    <a:pt x="19" y="51"/>
                    <a:pt x="19" y="51"/>
                  </a:cubicBezTo>
                  <a:lnTo>
                    <a:pt x="21" y="3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7"/>
            <p:cNvSpPr>
              <a:spLocks/>
            </p:cNvSpPr>
            <p:nvPr/>
          </p:nvSpPr>
          <p:spPr bwMode="gray">
            <a:xfrm>
              <a:off x="9077674" y="3513973"/>
              <a:ext cx="549075" cy="463133"/>
            </a:xfrm>
            <a:custGeom>
              <a:avLst/>
              <a:gdLst>
                <a:gd name="T0" fmla="*/ 115 w 115"/>
                <a:gd name="T1" fmla="*/ 41 h 97"/>
                <a:gd name="T2" fmla="*/ 93 w 115"/>
                <a:gd name="T3" fmla="*/ 0 h 97"/>
                <a:gd name="T4" fmla="*/ 0 w 115"/>
                <a:gd name="T5" fmla="*/ 39 h 97"/>
                <a:gd name="T6" fmla="*/ 31 w 115"/>
                <a:gd name="T7" fmla="*/ 97 h 97"/>
                <a:gd name="T8" fmla="*/ 115 w 115"/>
                <a:gd name="T9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7">
                  <a:moveTo>
                    <a:pt x="115" y="41"/>
                  </a:moveTo>
                  <a:lnTo>
                    <a:pt x="93" y="0"/>
                  </a:lnTo>
                  <a:lnTo>
                    <a:pt x="0" y="39"/>
                  </a:lnTo>
                  <a:lnTo>
                    <a:pt x="31" y="97"/>
                  </a:lnTo>
                  <a:lnTo>
                    <a:pt x="115" y="4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8"/>
            <p:cNvSpPr>
              <a:spLocks/>
            </p:cNvSpPr>
            <p:nvPr/>
          </p:nvSpPr>
          <p:spPr bwMode="gray">
            <a:xfrm>
              <a:off x="8977410" y="3666758"/>
              <a:ext cx="348543" cy="343769"/>
            </a:xfrm>
            <a:custGeom>
              <a:avLst/>
              <a:gdLst>
                <a:gd name="T0" fmla="*/ 28 w 39"/>
                <a:gd name="T1" fmla="*/ 35 h 39"/>
                <a:gd name="T2" fmla="*/ 5 w 39"/>
                <a:gd name="T3" fmla="*/ 28 h 39"/>
                <a:gd name="T4" fmla="*/ 11 w 39"/>
                <a:gd name="T5" fmla="*/ 5 h 39"/>
                <a:gd name="T6" fmla="*/ 35 w 39"/>
                <a:gd name="T7" fmla="*/ 11 h 39"/>
                <a:gd name="T8" fmla="*/ 28 w 39"/>
                <a:gd name="T9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8" y="35"/>
                  </a:moveTo>
                  <a:cubicBezTo>
                    <a:pt x="20" y="39"/>
                    <a:pt x="9" y="36"/>
                    <a:pt x="5" y="28"/>
                  </a:cubicBezTo>
                  <a:cubicBezTo>
                    <a:pt x="0" y="20"/>
                    <a:pt x="3" y="9"/>
                    <a:pt x="11" y="5"/>
                  </a:cubicBezTo>
                  <a:cubicBezTo>
                    <a:pt x="20" y="0"/>
                    <a:pt x="30" y="3"/>
                    <a:pt x="35" y="11"/>
                  </a:cubicBezTo>
                  <a:cubicBezTo>
                    <a:pt x="39" y="20"/>
                    <a:pt x="36" y="30"/>
                    <a:pt x="28" y="3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9"/>
            <p:cNvSpPr>
              <a:spLocks/>
            </p:cNvSpPr>
            <p:nvPr/>
          </p:nvSpPr>
          <p:spPr bwMode="gray">
            <a:xfrm>
              <a:off x="9545578" y="3136784"/>
              <a:ext cx="190982" cy="76394"/>
            </a:xfrm>
            <a:custGeom>
              <a:avLst/>
              <a:gdLst>
                <a:gd name="T0" fmla="*/ 40 w 40"/>
                <a:gd name="T1" fmla="*/ 5 h 16"/>
                <a:gd name="T2" fmla="*/ 2 w 40"/>
                <a:gd name="T3" fmla="*/ 0 h 16"/>
                <a:gd name="T4" fmla="*/ 0 w 40"/>
                <a:gd name="T5" fmla="*/ 11 h 16"/>
                <a:gd name="T6" fmla="*/ 38 w 40"/>
                <a:gd name="T7" fmla="*/ 16 h 16"/>
                <a:gd name="T8" fmla="*/ 40 w 40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40" y="5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38" y="16"/>
                  </a:lnTo>
                  <a:lnTo>
                    <a:pt x="4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"/>
            <p:cNvSpPr>
              <a:spLocks/>
            </p:cNvSpPr>
            <p:nvPr/>
          </p:nvSpPr>
          <p:spPr bwMode="gray">
            <a:xfrm>
              <a:off x="9450089" y="3490101"/>
              <a:ext cx="238726" cy="238729"/>
            </a:xfrm>
            <a:custGeom>
              <a:avLst/>
              <a:gdLst>
                <a:gd name="T0" fmla="*/ 26 w 27"/>
                <a:gd name="T1" fmla="*/ 16 h 27"/>
                <a:gd name="T2" fmla="*/ 12 w 27"/>
                <a:gd name="T3" fmla="*/ 26 h 27"/>
                <a:gd name="T4" fmla="*/ 1 w 27"/>
                <a:gd name="T5" fmla="*/ 12 h 27"/>
                <a:gd name="T6" fmla="*/ 15 w 27"/>
                <a:gd name="T7" fmla="*/ 1 h 27"/>
                <a:gd name="T8" fmla="*/ 26 w 27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6" y="16"/>
                  </a:moveTo>
                  <a:cubicBezTo>
                    <a:pt x="25" y="22"/>
                    <a:pt x="18" y="27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ubicBezTo>
                    <a:pt x="2" y="5"/>
                    <a:pt x="9" y="0"/>
                    <a:pt x="15" y="1"/>
                  </a:cubicBezTo>
                  <a:cubicBezTo>
                    <a:pt x="22" y="2"/>
                    <a:pt x="27" y="9"/>
                    <a:pt x="26" y="16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1"/>
            <p:cNvSpPr>
              <a:spLocks/>
            </p:cNvSpPr>
            <p:nvPr/>
          </p:nvSpPr>
          <p:spPr bwMode="gray">
            <a:xfrm>
              <a:off x="9450089" y="3490101"/>
              <a:ext cx="238726" cy="238729"/>
            </a:xfrm>
            <a:custGeom>
              <a:avLst/>
              <a:gdLst>
                <a:gd name="T0" fmla="*/ 1 w 27"/>
                <a:gd name="T1" fmla="*/ 12 h 27"/>
                <a:gd name="T2" fmla="*/ 15 w 27"/>
                <a:gd name="T3" fmla="*/ 1 h 27"/>
                <a:gd name="T4" fmla="*/ 26 w 27"/>
                <a:gd name="T5" fmla="*/ 16 h 27"/>
                <a:gd name="T6" fmla="*/ 12 w 27"/>
                <a:gd name="T7" fmla="*/ 26 h 27"/>
                <a:gd name="T8" fmla="*/ 1 w 2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12"/>
                  </a:moveTo>
                  <a:cubicBezTo>
                    <a:pt x="2" y="5"/>
                    <a:pt x="9" y="0"/>
                    <a:pt x="15" y="1"/>
                  </a:cubicBezTo>
                  <a:cubicBezTo>
                    <a:pt x="22" y="2"/>
                    <a:pt x="27" y="9"/>
                    <a:pt x="26" y="16"/>
                  </a:cubicBezTo>
                  <a:cubicBezTo>
                    <a:pt x="25" y="22"/>
                    <a:pt x="18" y="27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2"/>
            <p:cNvSpPr>
              <a:spLocks/>
            </p:cNvSpPr>
            <p:nvPr/>
          </p:nvSpPr>
          <p:spPr bwMode="gray">
            <a:xfrm>
              <a:off x="9459637" y="3179755"/>
              <a:ext cx="267375" cy="448809"/>
            </a:xfrm>
            <a:custGeom>
              <a:avLst/>
              <a:gdLst>
                <a:gd name="T0" fmla="*/ 56 w 56"/>
                <a:gd name="T1" fmla="*/ 7 h 94"/>
                <a:gd name="T2" fmla="*/ 17 w 56"/>
                <a:gd name="T3" fmla="*/ 0 h 94"/>
                <a:gd name="T4" fmla="*/ 0 w 56"/>
                <a:gd name="T5" fmla="*/ 87 h 94"/>
                <a:gd name="T6" fmla="*/ 46 w 56"/>
                <a:gd name="T7" fmla="*/ 94 h 94"/>
                <a:gd name="T8" fmla="*/ 56 w 56"/>
                <a:gd name="T9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4">
                  <a:moveTo>
                    <a:pt x="56" y="7"/>
                  </a:moveTo>
                  <a:lnTo>
                    <a:pt x="17" y="0"/>
                  </a:lnTo>
                  <a:lnTo>
                    <a:pt x="0" y="87"/>
                  </a:lnTo>
                  <a:lnTo>
                    <a:pt x="46" y="94"/>
                  </a:lnTo>
                  <a:lnTo>
                    <a:pt x="56" y="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3"/>
            <p:cNvSpPr>
              <a:spLocks/>
            </p:cNvSpPr>
            <p:nvPr/>
          </p:nvSpPr>
          <p:spPr bwMode="gray">
            <a:xfrm>
              <a:off x="8891469" y="3681082"/>
              <a:ext cx="343769" cy="1193639"/>
            </a:xfrm>
            <a:custGeom>
              <a:avLst/>
              <a:gdLst>
                <a:gd name="T0" fmla="*/ 3 w 72"/>
                <a:gd name="T1" fmla="*/ 250 h 250"/>
                <a:gd name="T2" fmla="*/ 70 w 72"/>
                <a:gd name="T3" fmla="*/ 250 h 250"/>
                <a:gd name="T4" fmla="*/ 72 w 72"/>
                <a:gd name="T5" fmla="*/ 41 h 250"/>
                <a:gd name="T6" fmla="*/ 61 w 72"/>
                <a:gd name="T7" fmla="*/ 0 h 250"/>
                <a:gd name="T8" fmla="*/ 0 w 72"/>
                <a:gd name="T9" fmla="*/ 0 h 250"/>
                <a:gd name="T10" fmla="*/ 0 w 72"/>
                <a:gd name="T11" fmla="*/ 215 h 250"/>
                <a:gd name="T12" fmla="*/ 3 w 72"/>
                <a:gd name="T1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50">
                  <a:moveTo>
                    <a:pt x="3" y="250"/>
                  </a:moveTo>
                  <a:lnTo>
                    <a:pt x="70" y="250"/>
                  </a:lnTo>
                  <a:lnTo>
                    <a:pt x="72" y="41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" y="25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4"/>
            <p:cNvSpPr>
              <a:spLocks/>
            </p:cNvSpPr>
            <p:nvPr/>
          </p:nvSpPr>
          <p:spPr bwMode="gray">
            <a:xfrm>
              <a:off x="8791200" y="3533071"/>
              <a:ext cx="195758" cy="238729"/>
            </a:xfrm>
            <a:custGeom>
              <a:avLst/>
              <a:gdLst>
                <a:gd name="T0" fmla="*/ 22 w 22"/>
                <a:gd name="T1" fmla="*/ 19 h 27"/>
                <a:gd name="T2" fmla="*/ 22 w 22"/>
                <a:gd name="T3" fmla="*/ 0 h 27"/>
                <a:gd name="T4" fmla="*/ 0 w 22"/>
                <a:gd name="T5" fmla="*/ 0 h 27"/>
                <a:gd name="T6" fmla="*/ 0 w 22"/>
                <a:gd name="T7" fmla="*/ 19 h 27"/>
                <a:gd name="T8" fmla="*/ 11 w 22"/>
                <a:gd name="T9" fmla="*/ 27 h 27"/>
                <a:gd name="T10" fmla="*/ 22 w 22"/>
                <a:gd name="T1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7">
                  <a:moveTo>
                    <a:pt x="22" y="1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7"/>
                    <a:pt x="11" y="27"/>
                  </a:cubicBezTo>
                  <a:cubicBezTo>
                    <a:pt x="19" y="27"/>
                    <a:pt x="22" y="23"/>
                    <a:pt x="22" y="19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5"/>
            <p:cNvSpPr>
              <a:spLocks/>
            </p:cNvSpPr>
            <p:nvPr/>
          </p:nvSpPr>
          <p:spPr bwMode="gray">
            <a:xfrm>
              <a:off x="8776878" y="3499651"/>
              <a:ext cx="210080" cy="181434"/>
            </a:xfrm>
            <a:custGeom>
              <a:avLst/>
              <a:gdLst>
                <a:gd name="T0" fmla="*/ 0 w 24"/>
                <a:gd name="T1" fmla="*/ 5 h 21"/>
                <a:gd name="T2" fmla="*/ 24 w 24"/>
                <a:gd name="T3" fmla="*/ 21 h 21"/>
                <a:gd name="T4" fmla="*/ 24 w 24"/>
                <a:gd name="T5" fmla="*/ 3 h 21"/>
                <a:gd name="T6" fmla="*/ 0 w 24"/>
                <a:gd name="T7" fmla="*/ 0 h 21"/>
                <a:gd name="T8" fmla="*/ 0 w 24"/>
                <a:gd name="T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0" y="5"/>
                  </a:moveTo>
                  <a:cubicBezTo>
                    <a:pt x="7" y="13"/>
                    <a:pt x="13" y="17"/>
                    <a:pt x="24" y="2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6"/>
            <p:cNvSpPr>
              <a:spLocks/>
            </p:cNvSpPr>
            <p:nvPr/>
          </p:nvSpPr>
          <p:spPr bwMode="gray">
            <a:xfrm>
              <a:off x="8604995" y="3179755"/>
              <a:ext cx="506101" cy="601594"/>
            </a:xfrm>
            <a:custGeom>
              <a:avLst/>
              <a:gdLst>
                <a:gd name="T0" fmla="*/ 56 w 57"/>
                <a:gd name="T1" fmla="*/ 23 h 68"/>
                <a:gd name="T2" fmla="*/ 45 w 57"/>
                <a:gd name="T3" fmla="*/ 16 h 68"/>
                <a:gd name="T4" fmla="*/ 45 w 57"/>
                <a:gd name="T5" fmla="*/ 14 h 68"/>
                <a:gd name="T6" fmla="*/ 46 w 57"/>
                <a:gd name="T7" fmla="*/ 12 h 68"/>
                <a:gd name="T8" fmla="*/ 46 w 57"/>
                <a:gd name="T9" fmla="*/ 10 h 68"/>
                <a:gd name="T10" fmla="*/ 37 w 57"/>
                <a:gd name="T11" fmla="*/ 8 h 68"/>
                <a:gd name="T12" fmla="*/ 35 w 57"/>
                <a:gd name="T13" fmla="*/ 7 h 68"/>
                <a:gd name="T14" fmla="*/ 25 w 57"/>
                <a:gd name="T15" fmla="*/ 0 h 68"/>
                <a:gd name="T16" fmla="*/ 0 w 57"/>
                <a:gd name="T17" fmla="*/ 26 h 68"/>
                <a:gd name="T18" fmla="*/ 4 w 57"/>
                <a:gd name="T19" fmla="*/ 30 h 68"/>
                <a:gd name="T20" fmla="*/ 1 w 57"/>
                <a:gd name="T21" fmla="*/ 33 h 68"/>
                <a:gd name="T22" fmla="*/ 56 w 57"/>
                <a:gd name="T23" fmla="*/ 26 h 68"/>
                <a:gd name="T24" fmla="*/ 56 w 57"/>
                <a:gd name="T25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56" y="23"/>
                  </a:moveTo>
                  <a:cubicBezTo>
                    <a:pt x="51" y="21"/>
                    <a:pt x="45" y="16"/>
                    <a:pt x="45" y="16"/>
                  </a:cubicBezTo>
                  <a:cubicBezTo>
                    <a:pt x="44" y="15"/>
                    <a:pt x="44" y="15"/>
                    <a:pt x="45" y="1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6" y="11"/>
                    <a:pt x="46" y="1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6" y="68"/>
                    <a:pt x="56" y="26"/>
                  </a:cubicBezTo>
                  <a:cubicBezTo>
                    <a:pt x="57" y="25"/>
                    <a:pt x="57" y="23"/>
                    <a:pt x="56" y="23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"/>
            <p:cNvSpPr>
              <a:spLocks/>
            </p:cNvSpPr>
            <p:nvPr/>
          </p:nvSpPr>
          <p:spPr bwMode="gray">
            <a:xfrm>
              <a:off x="8571572" y="3084262"/>
              <a:ext cx="343769" cy="529977"/>
            </a:xfrm>
            <a:custGeom>
              <a:avLst/>
              <a:gdLst>
                <a:gd name="T0" fmla="*/ 0 w 39"/>
                <a:gd name="T1" fmla="*/ 29 h 60"/>
                <a:gd name="T2" fmla="*/ 14 w 39"/>
                <a:gd name="T3" fmla="*/ 7 h 60"/>
                <a:gd name="T4" fmla="*/ 27 w 39"/>
                <a:gd name="T5" fmla="*/ 4 h 60"/>
                <a:gd name="T6" fmla="*/ 24 w 39"/>
                <a:gd name="T7" fmla="*/ 18 h 60"/>
                <a:gd name="T8" fmla="*/ 21 w 39"/>
                <a:gd name="T9" fmla="*/ 22 h 60"/>
                <a:gd name="T10" fmla="*/ 21 w 39"/>
                <a:gd name="T11" fmla="*/ 26 h 60"/>
                <a:gd name="T12" fmla="*/ 32 w 39"/>
                <a:gd name="T13" fmla="*/ 33 h 60"/>
                <a:gd name="T14" fmla="*/ 30 w 39"/>
                <a:gd name="T15" fmla="*/ 35 h 60"/>
                <a:gd name="T16" fmla="*/ 29 w 39"/>
                <a:gd name="T17" fmla="*/ 36 h 60"/>
                <a:gd name="T18" fmla="*/ 20 w 39"/>
                <a:gd name="T19" fmla="*/ 38 h 60"/>
                <a:gd name="T20" fmla="*/ 25 w 39"/>
                <a:gd name="T21" fmla="*/ 44 h 60"/>
                <a:gd name="T22" fmla="*/ 32 w 39"/>
                <a:gd name="T23" fmla="*/ 45 h 60"/>
                <a:gd name="T24" fmla="*/ 35 w 39"/>
                <a:gd name="T25" fmla="*/ 57 h 60"/>
                <a:gd name="T26" fmla="*/ 12 w 39"/>
                <a:gd name="T27" fmla="*/ 54 h 60"/>
                <a:gd name="T28" fmla="*/ 0 w 39"/>
                <a:gd name="T29" fmla="*/ 35 h 60"/>
                <a:gd name="T30" fmla="*/ 0 w 39"/>
                <a:gd name="T3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60">
                  <a:moveTo>
                    <a:pt x="0" y="29"/>
                  </a:moveTo>
                  <a:cubicBezTo>
                    <a:pt x="2" y="22"/>
                    <a:pt x="7" y="13"/>
                    <a:pt x="14" y="7"/>
                  </a:cubicBezTo>
                  <a:cubicBezTo>
                    <a:pt x="18" y="3"/>
                    <a:pt x="23" y="0"/>
                    <a:pt x="27" y="4"/>
                  </a:cubicBezTo>
                  <a:cubicBezTo>
                    <a:pt x="33" y="10"/>
                    <a:pt x="27" y="16"/>
                    <a:pt x="24" y="18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20" y="25"/>
                    <a:pt x="21" y="26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0" y="36"/>
                    <a:pt x="29" y="36"/>
                  </a:cubicBezTo>
                  <a:cubicBezTo>
                    <a:pt x="27" y="35"/>
                    <a:pt x="22" y="34"/>
                    <a:pt x="20" y="38"/>
                  </a:cubicBezTo>
                  <a:cubicBezTo>
                    <a:pt x="19" y="42"/>
                    <a:pt x="22" y="44"/>
                    <a:pt x="25" y="44"/>
                  </a:cubicBezTo>
                  <a:cubicBezTo>
                    <a:pt x="27" y="45"/>
                    <a:pt x="30" y="44"/>
                    <a:pt x="32" y="45"/>
                  </a:cubicBezTo>
                  <a:cubicBezTo>
                    <a:pt x="33" y="46"/>
                    <a:pt x="39" y="50"/>
                    <a:pt x="35" y="57"/>
                  </a:cubicBezTo>
                  <a:cubicBezTo>
                    <a:pt x="25" y="60"/>
                    <a:pt x="18" y="57"/>
                    <a:pt x="12" y="54"/>
                  </a:cubicBezTo>
                  <a:cubicBezTo>
                    <a:pt x="5" y="50"/>
                    <a:pt x="1" y="43"/>
                    <a:pt x="0" y="35"/>
                  </a:cubicBezTo>
                  <a:cubicBezTo>
                    <a:pt x="0" y="33"/>
                    <a:pt x="0" y="31"/>
                    <a:pt x="0" y="29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8"/>
            <p:cNvSpPr>
              <a:spLocks/>
            </p:cNvSpPr>
            <p:nvPr/>
          </p:nvSpPr>
          <p:spPr bwMode="gray">
            <a:xfrm>
              <a:off x="8862820" y="3284795"/>
              <a:ext cx="38197" cy="28646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3 h 3"/>
                <a:gd name="T4" fmla="*/ 1 w 4"/>
                <a:gd name="T5" fmla="*/ 3 h 3"/>
                <a:gd name="T6" fmla="*/ 1 w 4"/>
                <a:gd name="T7" fmla="*/ 1 h 3"/>
                <a:gd name="T8" fmla="*/ 3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9"/>
            <p:cNvSpPr>
              <a:spLocks/>
            </p:cNvSpPr>
            <p:nvPr/>
          </p:nvSpPr>
          <p:spPr bwMode="gray">
            <a:xfrm>
              <a:off x="8891469" y="3681082"/>
              <a:ext cx="148014" cy="735283"/>
            </a:xfrm>
            <a:custGeom>
              <a:avLst/>
              <a:gdLst>
                <a:gd name="T0" fmla="*/ 0 w 31"/>
                <a:gd name="T1" fmla="*/ 15 h 154"/>
                <a:gd name="T2" fmla="*/ 0 w 31"/>
                <a:gd name="T3" fmla="*/ 154 h 154"/>
                <a:gd name="T4" fmla="*/ 18 w 31"/>
                <a:gd name="T5" fmla="*/ 67 h 154"/>
                <a:gd name="T6" fmla="*/ 31 w 31"/>
                <a:gd name="T7" fmla="*/ 6 h 154"/>
                <a:gd name="T8" fmla="*/ 30 w 31"/>
                <a:gd name="T9" fmla="*/ 0 h 154"/>
                <a:gd name="T10" fmla="*/ 0 w 31"/>
                <a:gd name="T11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54">
                  <a:moveTo>
                    <a:pt x="0" y="15"/>
                  </a:moveTo>
                  <a:lnTo>
                    <a:pt x="0" y="154"/>
                  </a:lnTo>
                  <a:lnTo>
                    <a:pt x="18" y="67"/>
                  </a:lnTo>
                  <a:lnTo>
                    <a:pt x="31" y="6"/>
                  </a:lnTo>
                  <a:lnTo>
                    <a:pt x="3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0"/>
            <p:cNvSpPr>
              <a:spLocks/>
            </p:cNvSpPr>
            <p:nvPr/>
          </p:nvSpPr>
          <p:spPr bwMode="gray">
            <a:xfrm>
              <a:off x="8748232" y="3681082"/>
              <a:ext cx="143237" cy="735283"/>
            </a:xfrm>
            <a:custGeom>
              <a:avLst/>
              <a:gdLst>
                <a:gd name="T0" fmla="*/ 30 w 30"/>
                <a:gd name="T1" fmla="*/ 15 h 154"/>
                <a:gd name="T2" fmla="*/ 30 w 30"/>
                <a:gd name="T3" fmla="*/ 154 h 154"/>
                <a:gd name="T4" fmla="*/ 13 w 30"/>
                <a:gd name="T5" fmla="*/ 71 h 154"/>
                <a:gd name="T6" fmla="*/ 0 w 30"/>
                <a:gd name="T7" fmla="*/ 6 h 154"/>
                <a:gd name="T8" fmla="*/ 2 w 30"/>
                <a:gd name="T9" fmla="*/ 0 h 154"/>
                <a:gd name="T10" fmla="*/ 30 w 30"/>
                <a:gd name="T11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4">
                  <a:moveTo>
                    <a:pt x="30" y="15"/>
                  </a:moveTo>
                  <a:lnTo>
                    <a:pt x="30" y="154"/>
                  </a:lnTo>
                  <a:lnTo>
                    <a:pt x="13" y="71"/>
                  </a:lnTo>
                  <a:lnTo>
                    <a:pt x="0" y="6"/>
                  </a:lnTo>
                  <a:lnTo>
                    <a:pt x="2" y="0"/>
                  </a:lnTo>
                  <a:lnTo>
                    <a:pt x="3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1"/>
            <p:cNvSpPr>
              <a:spLocks/>
            </p:cNvSpPr>
            <p:nvPr/>
          </p:nvSpPr>
          <p:spPr bwMode="gray">
            <a:xfrm>
              <a:off x="8757780" y="3638111"/>
              <a:ext cx="133686" cy="186210"/>
            </a:xfrm>
            <a:custGeom>
              <a:avLst/>
              <a:gdLst>
                <a:gd name="T0" fmla="*/ 28 w 28"/>
                <a:gd name="T1" fmla="*/ 24 h 39"/>
                <a:gd name="T2" fmla="*/ 5 w 28"/>
                <a:gd name="T3" fmla="*/ 0 h 39"/>
                <a:gd name="T4" fmla="*/ 0 w 28"/>
                <a:gd name="T5" fmla="*/ 9 h 39"/>
                <a:gd name="T6" fmla="*/ 7 w 28"/>
                <a:gd name="T7" fmla="*/ 39 h 39"/>
                <a:gd name="T8" fmla="*/ 22 w 28"/>
                <a:gd name="T9" fmla="*/ 22 h 39"/>
                <a:gd name="T10" fmla="*/ 28 w 28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9">
                  <a:moveTo>
                    <a:pt x="28" y="24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7" y="39"/>
                  </a:lnTo>
                  <a:lnTo>
                    <a:pt x="22" y="22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2"/>
            <p:cNvSpPr>
              <a:spLocks/>
            </p:cNvSpPr>
            <p:nvPr/>
          </p:nvSpPr>
          <p:spPr bwMode="gray">
            <a:xfrm>
              <a:off x="8891469" y="3638111"/>
              <a:ext cx="143237" cy="186210"/>
            </a:xfrm>
            <a:custGeom>
              <a:avLst/>
              <a:gdLst>
                <a:gd name="T0" fmla="*/ 0 w 30"/>
                <a:gd name="T1" fmla="*/ 24 h 39"/>
                <a:gd name="T2" fmla="*/ 24 w 30"/>
                <a:gd name="T3" fmla="*/ 0 h 39"/>
                <a:gd name="T4" fmla="*/ 30 w 30"/>
                <a:gd name="T5" fmla="*/ 9 h 39"/>
                <a:gd name="T6" fmla="*/ 22 w 30"/>
                <a:gd name="T7" fmla="*/ 39 h 39"/>
                <a:gd name="T8" fmla="*/ 7 w 30"/>
                <a:gd name="T9" fmla="*/ 22 h 39"/>
                <a:gd name="T10" fmla="*/ 0 w 30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0" y="24"/>
                  </a:moveTo>
                  <a:lnTo>
                    <a:pt x="24" y="0"/>
                  </a:lnTo>
                  <a:lnTo>
                    <a:pt x="30" y="9"/>
                  </a:lnTo>
                  <a:lnTo>
                    <a:pt x="22" y="39"/>
                  </a:lnTo>
                  <a:lnTo>
                    <a:pt x="7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3"/>
            <p:cNvSpPr>
              <a:spLocks/>
            </p:cNvSpPr>
            <p:nvPr/>
          </p:nvSpPr>
          <p:spPr bwMode="gray">
            <a:xfrm>
              <a:off x="8853272" y="3743151"/>
              <a:ext cx="81168" cy="62072"/>
            </a:xfrm>
            <a:custGeom>
              <a:avLst/>
              <a:gdLst>
                <a:gd name="T0" fmla="*/ 2 w 17"/>
                <a:gd name="T1" fmla="*/ 0 h 13"/>
                <a:gd name="T2" fmla="*/ 0 w 17"/>
                <a:gd name="T3" fmla="*/ 2 h 13"/>
                <a:gd name="T4" fmla="*/ 4 w 17"/>
                <a:gd name="T5" fmla="*/ 13 h 13"/>
                <a:gd name="T6" fmla="*/ 11 w 17"/>
                <a:gd name="T7" fmla="*/ 13 h 13"/>
                <a:gd name="T8" fmla="*/ 17 w 17"/>
                <a:gd name="T9" fmla="*/ 2 h 13"/>
                <a:gd name="T10" fmla="*/ 15 w 17"/>
                <a:gd name="T11" fmla="*/ 0 h 13"/>
                <a:gd name="T12" fmla="*/ 2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0" y="2"/>
                  </a:lnTo>
                  <a:lnTo>
                    <a:pt x="4" y="13"/>
                  </a:lnTo>
                  <a:lnTo>
                    <a:pt x="11" y="13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B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4"/>
            <p:cNvSpPr>
              <a:spLocks/>
            </p:cNvSpPr>
            <p:nvPr/>
          </p:nvSpPr>
          <p:spPr bwMode="gray">
            <a:xfrm>
              <a:off x="8853272" y="3805221"/>
              <a:ext cx="62072" cy="611144"/>
            </a:xfrm>
            <a:custGeom>
              <a:avLst/>
              <a:gdLst>
                <a:gd name="T0" fmla="*/ 4 w 13"/>
                <a:gd name="T1" fmla="*/ 0 h 128"/>
                <a:gd name="T2" fmla="*/ 0 w 13"/>
                <a:gd name="T3" fmla="*/ 110 h 128"/>
                <a:gd name="T4" fmla="*/ 8 w 13"/>
                <a:gd name="T5" fmla="*/ 128 h 128"/>
                <a:gd name="T6" fmla="*/ 13 w 13"/>
                <a:gd name="T7" fmla="*/ 117 h 128"/>
                <a:gd name="T8" fmla="*/ 11 w 13"/>
                <a:gd name="T9" fmla="*/ 0 h 128"/>
                <a:gd name="T10" fmla="*/ 4 w 1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8">
                  <a:moveTo>
                    <a:pt x="4" y="0"/>
                  </a:moveTo>
                  <a:lnTo>
                    <a:pt x="0" y="110"/>
                  </a:lnTo>
                  <a:lnTo>
                    <a:pt x="8" y="128"/>
                  </a:lnTo>
                  <a:lnTo>
                    <a:pt x="13" y="117"/>
                  </a:lnTo>
                  <a:lnTo>
                    <a:pt x="1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B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/>
            <p:cNvSpPr>
              <a:spLocks/>
            </p:cNvSpPr>
            <p:nvPr/>
          </p:nvSpPr>
          <p:spPr bwMode="gray">
            <a:xfrm>
              <a:off x="8891469" y="3676308"/>
              <a:ext cx="229178" cy="783027"/>
            </a:xfrm>
            <a:custGeom>
              <a:avLst/>
              <a:gdLst>
                <a:gd name="T0" fmla="*/ 26 w 26"/>
                <a:gd name="T1" fmla="*/ 8 h 89"/>
                <a:gd name="T2" fmla="*/ 22 w 26"/>
                <a:gd name="T3" fmla="*/ 12 h 89"/>
                <a:gd name="T4" fmla="*/ 25 w 26"/>
                <a:gd name="T5" fmla="*/ 14 h 89"/>
                <a:gd name="T6" fmla="*/ 0 w 26"/>
                <a:gd name="T7" fmla="*/ 89 h 89"/>
                <a:gd name="T8" fmla="*/ 0 w 26"/>
                <a:gd name="T9" fmla="*/ 82 h 89"/>
                <a:gd name="T10" fmla="*/ 16 w 26"/>
                <a:gd name="T11" fmla="*/ 0 h 89"/>
                <a:gd name="T12" fmla="*/ 26 w 26"/>
                <a:gd name="T13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9">
                  <a:moveTo>
                    <a:pt x="26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8" y="36"/>
                    <a:pt x="0" y="89"/>
                    <a:pt x="0" y="8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62"/>
                    <a:pt x="16" y="0"/>
                    <a:pt x="16" y="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/>
            <p:cNvSpPr>
              <a:spLocks/>
            </p:cNvSpPr>
            <p:nvPr/>
          </p:nvSpPr>
          <p:spPr bwMode="gray">
            <a:xfrm>
              <a:off x="8251678" y="4593022"/>
              <a:ext cx="229178" cy="496554"/>
            </a:xfrm>
            <a:custGeom>
              <a:avLst/>
              <a:gdLst>
                <a:gd name="T0" fmla="*/ 3 w 26"/>
                <a:gd name="T1" fmla="*/ 20 h 56"/>
                <a:gd name="T2" fmla="*/ 3 w 26"/>
                <a:gd name="T3" fmla="*/ 43 h 56"/>
                <a:gd name="T4" fmla="*/ 8 w 26"/>
                <a:gd name="T5" fmla="*/ 47 h 56"/>
                <a:gd name="T6" fmla="*/ 13 w 26"/>
                <a:gd name="T7" fmla="*/ 52 h 56"/>
                <a:gd name="T8" fmla="*/ 18 w 26"/>
                <a:gd name="T9" fmla="*/ 55 h 56"/>
                <a:gd name="T10" fmla="*/ 18 w 26"/>
                <a:gd name="T11" fmla="*/ 50 h 56"/>
                <a:gd name="T12" fmla="*/ 20 w 26"/>
                <a:gd name="T13" fmla="*/ 45 h 56"/>
                <a:gd name="T14" fmla="*/ 20 w 26"/>
                <a:gd name="T15" fmla="*/ 39 h 56"/>
                <a:gd name="T16" fmla="*/ 26 w 26"/>
                <a:gd name="T17" fmla="*/ 41 h 56"/>
                <a:gd name="T18" fmla="*/ 20 w 26"/>
                <a:gd name="T19" fmla="*/ 26 h 56"/>
                <a:gd name="T20" fmla="*/ 19 w 26"/>
                <a:gd name="T21" fmla="*/ 24 h 56"/>
                <a:gd name="T22" fmla="*/ 21 w 26"/>
                <a:gd name="T23" fmla="*/ 0 h 56"/>
                <a:gd name="T24" fmla="*/ 4 w 26"/>
                <a:gd name="T25" fmla="*/ 5 h 56"/>
                <a:gd name="T26" fmla="*/ 3 w 26"/>
                <a:gd name="T27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6">
                  <a:moveTo>
                    <a:pt x="3" y="20"/>
                  </a:moveTo>
                  <a:cubicBezTo>
                    <a:pt x="0" y="30"/>
                    <a:pt x="1" y="34"/>
                    <a:pt x="3" y="43"/>
                  </a:cubicBezTo>
                  <a:cubicBezTo>
                    <a:pt x="5" y="49"/>
                    <a:pt x="7" y="50"/>
                    <a:pt x="8" y="47"/>
                  </a:cubicBezTo>
                  <a:cubicBezTo>
                    <a:pt x="8" y="53"/>
                    <a:pt x="13" y="56"/>
                    <a:pt x="13" y="52"/>
                  </a:cubicBezTo>
                  <a:cubicBezTo>
                    <a:pt x="14" y="53"/>
                    <a:pt x="16" y="55"/>
                    <a:pt x="18" y="55"/>
                  </a:cubicBezTo>
                  <a:cubicBezTo>
                    <a:pt x="19" y="54"/>
                    <a:pt x="18" y="51"/>
                    <a:pt x="18" y="50"/>
                  </a:cubicBezTo>
                  <a:cubicBezTo>
                    <a:pt x="20" y="50"/>
                    <a:pt x="22" y="49"/>
                    <a:pt x="20" y="45"/>
                  </a:cubicBezTo>
                  <a:cubicBezTo>
                    <a:pt x="19" y="42"/>
                    <a:pt x="20" y="39"/>
                    <a:pt x="20" y="39"/>
                  </a:cubicBezTo>
                  <a:cubicBezTo>
                    <a:pt x="22" y="42"/>
                    <a:pt x="25" y="43"/>
                    <a:pt x="26" y="41"/>
                  </a:cubicBezTo>
                  <a:cubicBezTo>
                    <a:pt x="24" y="37"/>
                    <a:pt x="23" y="31"/>
                    <a:pt x="20" y="26"/>
                  </a:cubicBezTo>
                  <a:cubicBezTo>
                    <a:pt x="20" y="25"/>
                    <a:pt x="19" y="24"/>
                    <a:pt x="19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3" y="20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/>
            <p:cNvSpPr>
              <a:spLocks/>
            </p:cNvSpPr>
            <p:nvPr/>
          </p:nvSpPr>
          <p:spPr bwMode="gray">
            <a:xfrm>
              <a:off x="8275548" y="4134665"/>
              <a:ext cx="243503" cy="229178"/>
            </a:xfrm>
            <a:custGeom>
              <a:avLst/>
              <a:gdLst>
                <a:gd name="T0" fmla="*/ 1 w 27"/>
                <a:gd name="T1" fmla="*/ 12 h 26"/>
                <a:gd name="T2" fmla="*/ 15 w 27"/>
                <a:gd name="T3" fmla="*/ 1 h 26"/>
                <a:gd name="T4" fmla="*/ 26 w 27"/>
                <a:gd name="T5" fmla="*/ 15 h 26"/>
                <a:gd name="T6" fmla="*/ 12 w 27"/>
                <a:gd name="T7" fmla="*/ 26 h 26"/>
                <a:gd name="T8" fmla="*/ 1 w 27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" y="12"/>
                  </a:moveTo>
                  <a:cubicBezTo>
                    <a:pt x="2" y="5"/>
                    <a:pt x="8" y="0"/>
                    <a:pt x="15" y="1"/>
                  </a:cubicBezTo>
                  <a:cubicBezTo>
                    <a:pt x="22" y="2"/>
                    <a:pt x="27" y="8"/>
                    <a:pt x="26" y="15"/>
                  </a:cubicBezTo>
                  <a:cubicBezTo>
                    <a:pt x="25" y="22"/>
                    <a:pt x="19" y="26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/>
            <p:cNvSpPr>
              <a:spLocks/>
            </p:cNvSpPr>
            <p:nvPr/>
          </p:nvSpPr>
          <p:spPr bwMode="gray">
            <a:xfrm>
              <a:off x="8275548" y="4134665"/>
              <a:ext cx="243503" cy="229178"/>
            </a:xfrm>
            <a:custGeom>
              <a:avLst/>
              <a:gdLst>
                <a:gd name="T0" fmla="*/ 26 w 27"/>
                <a:gd name="T1" fmla="*/ 15 h 26"/>
                <a:gd name="T2" fmla="*/ 12 w 27"/>
                <a:gd name="T3" fmla="*/ 26 h 26"/>
                <a:gd name="T4" fmla="*/ 1 w 27"/>
                <a:gd name="T5" fmla="*/ 12 h 26"/>
                <a:gd name="T6" fmla="*/ 15 w 27"/>
                <a:gd name="T7" fmla="*/ 1 h 26"/>
                <a:gd name="T8" fmla="*/ 26 w 27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26" y="15"/>
                  </a:moveTo>
                  <a:cubicBezTo>
                    <a:pt x="25" y="22"/>
                    <a:pt x="19" y="26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ubicBezTo>
                    <a:pt x="2" y="5"/>
                    <a:pt x="8" y="0"/>
                    <a:pt x="15" y="1"/>
                  </a:cubicBezTo>
                  <a:cubicBezTo>
                    <a:pt x="22" y="2"/>
                    <a:pt x="27" y="8"/>
                    <a:pt x="26" y="1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/>
            <p:cNvSpPr>
              <a:spLocks/>
            </p:cNvSpPr>
            <p:nvPr/>
          </p:nvSpPr>
          <p:spPr bwMode="gray">
            <a:xfrm>
              <a:off x="8261226" y="4239705"/>
              <a:ext cx="248277" cy="434487"/>
            </a:xfrm>
            <a:custGeom>
              <a:avLst/>
              <a:gdLst>
                <a:gd name="T0" fmla="*/ 0 w 52"/>
                <a:gd name="T1" fmla="*/ 87 h 91"/>
                <a:gd name="T2" fmla="*/ 39 w 52"/>
                <a:gd name="T3" fmla="*/ 91 h 91"/>
                <a:gd name="T4" fmla="*/ 52 w 52"/>
                <a:gd name="T5" fmla="*/ 6 h 91"/>
                <a:gd name="T6" fmla="*/ 5 w 52"/>
                <a:gd name="T7" fmla="*/ 0 h 91"/>
                <a:gd name="T8" fmla="*/ 0 w 52"/>
                <a:gd name="T9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1">
                  <a:moveTo>
                    <a:pt x="0" y="87"/>
                  </a:moveTo>
                  <a:lnTo>
                    <a:pt x="39" y="91"/>
                  </a:lnTo>
                  <a:lnTo>
                    <a:pt x="52" y="6"/>
                  </a:lnTo>
                  <a:lnTo>
                    <a:pt x="5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/>
            <p:cNvSpPr>
              <a:spLocks/>
            </p:cNvSpPr>
            <p:nvPr/>
          </p:nvSpPr>
          <p:spPr bwMode="gray">
            <a:xfrm>
              <a:off x="8261226" y="4655094"/>
              <a:ext cx="176660" cy="71620"/>
            </a:xfrm>
            <a:custGeom>
              <a:avLst/>
              <a:gdLst>
                <a:gd name="T0" fmla="*/ 0 w 37"/>
                <a:gd name="T1" fmla="*/ 11 h 15"/>
                <a:gd name="T2" fmla="*/ 37 w 37"/>
                <a:gd name="T3" fmla="*/ 15 h 15"/>
                <a:gd name="T4" fmla="*/ 37 w 37"/>
                <a:gd name="T5" fmla="*/ 4 h 15"/>
                <a:gd name="T6" fmla="*/ 0 w 37"/>
                <a:gd name="T7" fmla="*/ 0 h 15"/>
                <a:gd name="T8" fmla="*/ 0 w 37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0" y="11"/>
                  </a:moveTo>
                  <a:lnTo>
                    <a:pt x="37" y="15"/>
                  </a:lnTo>
                  <a:lnTo>
                    <a:pt x="37" y="4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1"/>
            <p:cNvSpPr>
              <a:spLocks/>
            </p:cNvSpPr>
            <p:nvPr/>
          </p:nvSpPr>
          <p:spPr bwMode="gray">
            <a:xfrm>
              <a:off x="8667061" y="3676308"/>
              <a:ext cx="224404" cy="783027"/>
            </a:xfrm>
            <a:custGeom>
              <a:avLst/>
              <a:gdLst>
                <a:gd name="T0" fmla="*/ 0 w 25"/>
                <a:gd name="T1" fmla="*/ 8 h 89"/>
                <a:gd name="T2" fmla="*/ 4 w 25"/>
                <a:gd name="T3" fmla="*/ 12 h 89"/>
                <a:gd name="T4" fmla="*/ 1 w 25"/>
                <a:gd name="T5" fmla="*/ 14 h 89"/>
                <a:gd name="T6" fmla="*/ 25 w 25"/>
                <a:gd name="T7" fmla="*/ 89 h 89"/>
                <a:gd name="T8" fmla="*/ 25 w 25"/>
                <a:gd name="T9" fmla="*/ 82 h 89"/>
                <a:gd name="T10" fmla="*/ 10 w 25"/>
                <a:gd name="T11" fmla="*/ 0 h 89"/>
                <a:gd name="T12" fmla="*/ 0 w 25"/>
                <a:gd name="T13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89">
                  <a:moveTo>
                    <a:pt x="0" y="8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36"/>
                    <a:pt x="25" y="89"/>
                    <a:pt x="25" y="89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2" y="63"/>
                    <a:pt x="10" y="0"/>
                    <a:pt x="1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2"/>
            <p:cNvSpPr>
              <a:spLocks/>
            </p:cNvSpPr>
            <p:nvPr/>
          </p:nvSpPr>
          <p:spPr bwMode="gray">
            <a:xfrm>
              <a:off x="8581120" y="4707612"/>
              <a:ext cx="639790" cy="229178"/>
            </a:xfrm>
            <a:custGeom>
              <a:avLst/>
              <a:gdLst>
                <a:gd name="T0" fmla="*/ 0 w 134"/>
                <a:gd name="T1" fmla="*/ 35 h 48"/>
                <a:gd name="T2" fmla="*/ 63 w 134"/>
                <a:gd name="T3" fmla="*/ 35 h 48"/>
                <a:gd name="T4" fmla="*/ 65 w 134"/>
                <a:gd name="T5" fmla="*/ 0 h 48"/>
                <a:gd name="T6" fmla="*/ 68 w 134"/>
                <a:gd name="T7" fmla="*/ 35 h 48"/>
                <a:gd name="T8" fmla="*/ 134 w 134"/>
                <a:gd name="T9" fmla="*/ 35 h 48"/>
                <a:gd name="T10" fmla="*/ 134 w 134"/>
                <a:gd name="T11" fmla="*/ 41 h 48"/>
                <a:gd name="T12" fmla="*/ 68 w 134"/>
                <a:gd name="T13" fmla="*/ 45 h 48"/>
                <a:gd name="T14" fmla="*/ 65 w 134"/>
                <a:gd name="T15" fmla="*/ 35 h 48"/>
                <a:gd name="T16" fmla="*/ 61 w 134"/>
                <a:gd name="T17" fmla="*/ 45 h 48"/>
                <a:gd name="T18" fmla="*/ 1 w 134"/>
                <a:gd name="T19" fmla="*/ 48 h 48"/>
                <a:gd name="T20" fmla="*/ 0 w 134"/>
                <a:gd name="T21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48">
                  <a:moveTo>
                    <a:pt x="0" y="35"/>
                  </a:moveTo>
                  <a:lnTo>
                    <a:pt x="63" y="35"/>
                  </a:lnTo>
                  <a:lnTo>
                    <a:pt x="65" y="0"/>
                  </a:lnTo>
                  <a:lnTo>
                    <a:pt x="68" y="35"/>
                  </a:lnTo>
                  <a:lnTo>
                    <a:pt x="134" y="35"/>
                  </a:lnTo>
                  <a:lnTo>
                    <a:pt x="134" y="41"/>
                  </a:lnTo>
                  <a:lnTo>
                    <a:pt x="68" y="45"/>
                  </a:lnTo>
                  <a:lnTo>
                    <a:pt x="65" y="35"/>
                  </a:lnTo>
                  <a:lnTo>
                    <a:pt x="61" y="45"/>
                  </a:lnTo>
                  <a:lnTo>
                    <a:pt x="1" y="4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133"/>
            <p:cNvSpPr>
              <a:spLocks noChangeArrowheads="1"/>
            </p:cNvSpPr>
            <p:nvPr/>
          </p:nvSpPr>
          <p:spPr bwMode="gray">
            <a:xfrm>
              <a:off x="8881918" y="4435463"/>
              <a:ext cx="23875" cy="23875"/>
            </a:xfrm>
            <a:prstGeom prst="ellipse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34"/>
            <p:cNvSpPr>
              <a:spLocks noChangeArrowheads="1"/>
            </p:cNvSpPr>
            <p:nvPr/>
          </p:nvSpPr>
          <p:spPr bwMode="gray">
            <a:xfrm>
              <a:off x="8881918" y="4631219"/>
              <a:ext cx="23875" cy="23875"/>
            </a:xfrm>
            <a:prstGeom prst="ellipse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5"/>
            <p:cNvSpPr>
              <a:spLocks/>
            </p:cNvSpPr>
            <p:nvPr/>
          </p:nvSpPr>
          <p:spPr bwMode="gray">
            <a:xfrm>
              <a:off x="8977410" y="3337316"/>
              <a:ext cx="90718" cy="81168"/>
            </a:xfrm>
            <a:custGeom>
              <a:avLst/>
              <a:gdLst>
                <a:gd name="T0" fmla="*/ 6 w 10"/>
                <a:gd name="T1" fmla="*/ 0 h 9"/>
                <a:gd name="T2" fmla="*/ 0 w 10"/>
                <a:gd name="T3" fmla="*/ 9 h 9"/>
                <a:gd name="T4" fmla="*/ 10 w 10"/>
                <a:gd name="T5" fmla="*/ 3 h 9"/>
                <a:gd name="T6" fmla="*/ 6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8"/>
                    <a:pt x="10" y="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36"/>
            <p:cNvSpPr>
              <a:spLocks/>
            </p:cNvSpPr>
            <p:nvPr/>
          </p:nvSpPr>
          <p:spPr bwMode="gray">
            <a:xfrm>
              <a:off x="8977410" y="3337316"/>
              <a:ext cx="81168" cy="81168"/>
            </a:xfrm>
            <a:custGeom>
              <a:avLst/>
              <a:gdLst>
                <a:gd name="T0" fmla="*/ 6 w 9"/>
                <a:gd name="T1" fmla="*/ 0 h 9"/>
                <a:gd name="T2" fmla="*/ 0 w 9"/>
                <a:gd name="T3" fmla="*/ 9 h 9"/>
                <a:gd name="T4" fmla="*/ 9 w 9"/>
                <a:gd name="T5" fmla="*/ 2 h 9"/>
                <a:gd name="T6" fmla="*/ 6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9" y="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476" r:id="rId13"/>
    <p:sldLayoutId id="2147484475" r:id="rId14"/>
    <p:sldLayoutId id="2147484299" r:id="rId1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665" y="4897504"/>
            <a:ext cx="10296043" cy="906582"/>
          </a:xfrm>
        </p:spPr>
        <p:txBody>
          <a:bodyPr/>
          <a:lstStyle/>
          <a:p>
            <a:r>
              <a:rPr lang="en-US" dirty="0" err="1"/>
              <a:t>Funkcijski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reaktivni</a:t>
            </a:r>
            <a:r>
              <a:rPr lang="en-US" dirty="0"/>
              <a:t> </a:t>
            </a:r>
            <a:r>
              <a:rPr lang="en-US" dirty="0" err="1"/>
              <a:t>koncepti</a:t>
            </a:r>
            <a:r>
              <a:rPr lang="en-US" dirty="0"/>
              <a:t> u </a:t>
            </a:r>
            <a:r>
              <a:rPr lang="en-US" dirty="0" err="1"/>
              <a:t>C#u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Toni Petrina</a:t>
            </a:r>
            <a:endParaRPr lang="en-US" dirty="0"/>
          </a:p>
          <a:p>
            <a:r>
              <a:rPr lang="en-US" dirty="0" err="1" smtClean="0"/>
              <a:t>toni@massivepixel.co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Proceduralno</a:t>
            </a:r>
            <a:r>
              <a:rPr lang="en-US" dirty="0"/>
              <a:t> (</a:t>
            </a:r>
            <a:r>
              <a:rPr lang="en-US" dirty="0" err="1"/>
              <a:t>objektno</a:t>
            </a:r>
            <a:r>
              <a:rPr lang="en-US" dirty="0"/>
              <a:t>) </a:t>
            </a:r>
            <a:r>
              <a:rPr lang="en-US" dirty="0" err="1"/>
              <a:t>programiranje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9239" y="2084173"/>
            <a:ext cx="8964248" cy="40031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ChickensList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private List&lt;Chicken&gt; chickens;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void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FeedChickens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food)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{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i = 0; i &lt;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chickens.Count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++i)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[i].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stomach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+=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food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47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orijentirano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9239" y="2084173"/>
            <a:ext cx="8964248" cy="40031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ChickensList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private List&lt;Chicken&gt; chickens;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void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FeedChickens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food)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{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chicken.Feed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food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13781" y="3717414"/>
            <a:ext cx="3818965" cy="7366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2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Funkcijsko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9238" y="2084173"/>
            <a:ext cx="10865607" cy="40031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static class Feeder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static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IEnumerable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&lt;Chicken&gt;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FeedChickens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IEnumerable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&lt;Chicken&gt; chickens,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food)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{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</a:t>
            </a:r>
            <a:endParaRPr lang="de-DE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		.Select(x =&gt;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x.stomach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food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1893" y="3425254"/>
            <a:ext cx="5092861" cy="34724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51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228850"/>
          </a:xfrm>
        </p:spPr>
        <p:txBody>
          <a:bodyPr/>
          <a:lstStyle/>
          <a:p>
            <a:r>
              <a:rPr lang="en-US" i="1" dirty="0"/>
              <a:t>Immutability</a:t>
            </a:r>
          </a:p>
          <a:p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glavni</a:t>
            </a:r>
            <a:r>
              <a:rPr lang="en-US" dirty="0"/>
              <a:t> </a:t>
            </a:r>
            <a:r>
              <a:rPr lang="en-US" dirty="0" err="1"/>
              <a:t>gradivni</a:t>
            </a:r>
            <a:r>
              <a:rPr lang="en-US" dirty="0"/>
              <a:t> </a:t>
            </a:r>
            <a:r>
              <a:rPr lang="en-US" dirty="0" err="1"/>
              <a:t>blokovi</a:t>
            </a:r>
            <a:r>
              <a:rPr lang="en-US" dirty="0"/>
              <a:t>, ne </a:t>
            </a:r>
            <a:r>
              <a:rPr lang="en-US" dirty="0" err="1"/>
              <a:t>objekti</a:t>
            </a:r>
            <a:endParaRPr lang="en-US" dirty="0"/>
          </a:p>
          <a:p>
            <a:r>
              <a:rPr lang="en-US" dirty="0" err="1"/>
              <a:t>Deklarativan</a:t>
            </a:r>
            <a:r>
              <a:rPr lang="en-US" dirty="0"/>
              <a:t> </a:t>
            </a:r>
            <a:r>
              <a:rPr lang="en-US" dirty="0" err="1"/>
              <a:t>pristup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i="1" dirty="0"/>
              <a:t>stateless</a:t>
            </a:r>
            <a:r>
              <a:rPr lang="en-US" dirty="0"/>
              <a:t>,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i="1" dirty="0"/>
              <a:t>side-</a:t>
            </a:r>
            <a:r>
              <a:rPr lang="en-US" i="1" dirty="0" err="1"/>
              <a:t>effecte</a:t>
            </a:r>
            <a:r>
              <a:rPr lang="en-US" dirty="0"/>
              <a:t>, </a:t>
            </a:r>
            <a:r>
              <a:rPr lang="en-US" dirty="0" err="1"/>
              <a:t>lako</a:t>
            </a:r>
            <a:r>
              <a:rPr lang="en-US" dirty="0"/>
              <a:t> se </a:t>
            </a:r>
            <a:r>
              <a:rPr lang="en-US" i="1" dirty="0" err="1"/>
              <a:t>cacheiraju</a:t>
            </a:r>
            <a:r>
              <a:rPr lang="en-US" dirty="0"/>
              <a:t>, </a:t>
            </a:r>
            <a:r>
              <a:rPr lang="en-US" dirty="0" err="1"/>
              <a:t>paraleliziraju</a:t>
            </a:r>
            <a:r>
              <a:rPr lang="en-US" dirty="0"/>
              <a:t>,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i="1" dirty="0" err="1"/>
              <a:t>lockinga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80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5669" y="2620099"/>
            <a:ext cx="102251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i="1" dirty="0">
                <a:solidFill>
                  <a:srgbClr val="5B2858"/>
                </a:solidFill>
                <a:latin typeface="OpenSans" charset="0"/>
              </a:rPr>
              <a:t>There are only two hard things in Computer Science: cache invalidation and naming things.</a:t>
            </a:r>
          </a:p>
          <a:p>
            <a:pPr fontAlgn="base"/>
            <a:r>
              <a:rPr lang="en-US" sz="3600" i="1" dirty="0">
                <a:solidFill>
                  <a:srgbClr val="5B2858"/>
                </a:solidFill>
                <a:latin typeface="OpenSans" charset="0"/>
              </a:rPr>
              <a:t>-- Phil </a:t>
            </a:r>
            <a:r>
              <a:rPr lang="en-US" sz="3600" i="1" dirty="0" err="1">
                <a:solidFill>
                  <a:srgbClr val="5B2858"/>
                </a:solidFill>
                <a:latin typeface="OpenSans" charset="0"/>
              </a:rPr>
              <a:t>Karlton</a:t>
            </a:r>
            <a:endParaRPr lang="en-US" sz="3600" b="0" i="1" dirty="0">
              <a:solidFill>
                <a:srgbClr val="5B2858"/>
              </a:solidFill>
              <a:effectLst/>
              <a:latin typeface="Open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39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8747"/>
            <a:ext cx="12436475" cy="46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1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Funkcijski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C#-u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39650"/>
          </a:xfrm>
        </p:spPr>
        <p:txBody>
          <a:bodyPr/>
          <a:lstStyle/>
          <a:p>
            <a:r>
              <a:rPr lang="en-US" dirty="0"/>
              <a:t>LINQ</a:t>
            </a:r>
          </a:p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  <a:p>
            <a:r>
              <a:rPr lang="en-US" dirty="0" smtClean="0"/>
              <a:t>Rx</a:t>
            </a:r>
          </a:p>
          <a:p>
            <a:r>
              <a:rPr lang="en-US" dirty="0" smtClean="0"/>
              <a:t>Pattern matching</a:t>
            </a:r>
          </a:p>
          <a:p>
            <a:endParaRPr lang="en-US" dirty="0"/>
          </a:p>
          <a:p>
            <a:r>
              <a:rPr lang="en-US" dirty="0" err="1" smtClean="0"/>
              <a:t>Uskoro</a:t>
            </a:r>
            <a:r>
              <a:rPr lang="en-US" dirty="0" smtClean="0"/>
              <a:t>: </a:t>
            </a:r>
            <a:r>
              <a:rPr lang="en-US" dirty="0"/>
              <a:t>record types, immutable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18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69238" y="2084173"/>
            <a:ext cx="10865607" cy="40031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hr-HR" sz="1600" smtClean="0">
                <a:latin typeface="Consolas" charset="0"/>
                <a:ea typeface="Consolas" charset="0"/>
                <a:cs typeface="Consolas" charset="0"/>
              </a:rPr>
              <a:t>// umjesto manualnog pristupa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1600" smtClean="0">
                <a:latin typeface="Consolas" charset="0"/>
                <a:ea typeface="Consolas" charset="0"/>
                <a:cs typeface="Consolas" charset="0"/>
              </a:rPr>
              <a:t>var sum = 0;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1600" smtClean="0">
                <a:latin typeface="Consolas" charset="0"/>
                <a:ea typeface="Consolas" charset="0"/>
                <a:cs typeface="Consolas" charset="0"/>
              </a:rPr>
              <a:t>for (var i = 0; i &lt; array.Length; ++i)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1600" smtClean="0">
                <a:latin typeface="Consolas" charset="0"/>
                <a:ea typeface="Consolas" charset="0"/>
                <a:cs typeface="Consolas" charset="0"/>
              </a:rPr>
              <a:t>	sum += array[i];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1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1600" smtClean="0">
                <a:latin typeface="Consolas" charset="0"/>
                <a:ea typeface="Consolas" charset="0"/>
                <a:cs typeface="Consolas" charset="0"/>
              </a:rPr>
              <a:t>// funkcionalni pristup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smtClean="0">
                <a:latin typeface="Consolas" charset="0"/>
                <a:ea typeface="Consolas" charset="0"/>
                <a:cs typeface="Consolas" charset="0"/>
              </a:rPr>
              <a:t>const int sum = array.Sum();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44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Funkcijsko</a:t>
            </a:r>
            <a:r>
              <a:rPr lang="en-US" dirty="0" smtClean="0"/>
              <a:t>, ne </a:t>
            </a:r>
            <a:r>
              <a:rPr lang="en-US" dirty="0" err="1" smtClean="0"/>
              <a:t>samo</a:t>
            </a:r>
            <a:r>
              <a:rPr lang="en-US" dirty="0" smtClean="0"/>
              <a:t> s </a:t>
            </a:r>
            <a:r>
              <a:rPr lang="en-US" dirty="0" err="1" smtClean="0"/>
              <a:t>funkcijama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835444"/>
          </a:xfrm>
        </p:spPr>
        <p:txBody>
          <a:bodyPr/>
          <a:lstStyle/>
          <a:p>
            <a:r>
              <a:rPr lang="en-US" dirty="0" err="1"/>
              <a:t>Kad</a:t>
            </a:r>
            <a:r>
              <a:rPr lang="en-US" dirty="0"/>
              <a:t> </a:t>
            </a:r>
            <a:r>
              <a:rPr lang="en-US" dirty="0" err="1"/>
              <a:t>pričamo</a:t>
            </a:r>
            <a:r>
              <a:rPr lang="en-US" dirty="0"/>
              <a:t> o </a:t>
            </a:r>
            <a:r>
              <a:rPr lang="en-US" dirty="0" err="1"/>
              <a:t>funkcionalnom</a:t>
            </a:r>
            <a:r>
              <a:rPr lang="en-US" dirty="0"/>
              <a:t> </a:t>
            </a:r>
            <a:r>
              <a:rPr lang="en-US" dirty="0" err="1"/>
              <a:t>pristupu</a:t>
            </a:r>
            <a:r>
              <a:rPr lang="en-US" dirty="0"/>
              <a:t>, </a:t>
            </a:r>
            <a:r>
              <a:rPr lang="en-US" dirty="0" err="1"/>
              <a:t>mislimo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višeg</a:t>
            </a:r>
            <a:r>
              <a:rPr lang="en-US" dirty="0"/>
              <a:t> </a:t>
            </a:r>
            <a:r>
              <a:rPr lang="en-US" dirty="0" err="1"/>
              <a:t>reda</a:t>
            </a:r>
            <a:endParaRPr lang="en-US" dirty="0"/>
          </a:p>
          <a:p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jesu</a:t>
            </a:r>
            <a:r>
              <a:rPr lang="en-US" dirty="0"/>
              <a:t> </a:t>
            </a:r>
            <a:r>
              <a:rPr lang="en-US" dirty="0" err="1"/>
              <a:t>gradivni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se ne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 smtClean="0"/>
              <a:t>lako</a:t>
            </a:r>
            <a:r>
              <a:rPr lang="en-US" dirty="0" smtClean="0"/>
              <a:t> </a:t>
            </a:r>
            <a:r>
              <a:rPr lang="en-US" dirty="0" err="1" smtClean="0"/>
              <a:t>komponirati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Funkcije</a:t>
            </a:r>
            <a:r>
              <a:rPr lang="en-US" dirty="0" smtClean="0"/>
              <a:t> </a:t>
            </a:r>
            <a:r>
              <a:rPr lang="en-US" dirty="0" err="1"/>
              <a:t>višeg</a:t>
            </a:r>
            <a:r>
              <a:rPr lang="en-US" dirty="0"/>
              <a:t> </a:t>
            </a:r>
            <a:r>
              <a:rPr lang="en-US" dirty="0" err="1"/>
              <a:t>reda</a:t>
            </a:r>
            <a:r>
              <a:rPr lang="en-US" dirty="0"/>
              <a:t> grade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en-US" dirty="0" err="1"/>
              <a:t>funkcionalnosti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kompoziciju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double sum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employees.Sum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(x =&gt;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x.Wage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3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84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48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>
          <a:xfrm>
            <a:off x="0" y="0"/>
            <a:ext cx="12436476" cy="69945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HttpPost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"form/{alias</a:t>
            </a:r>
            <a:r>
              <a:rPr lang="en-US" dirty="0" smtClean="0">
                <a:solidFill>
                  <a:srgbClr val="E6DB74"/>
                </a:solidFill>
                <a:latin typeface="Menlo" charset="0"/>
              </a:rPr>
              <a:t>}"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)]</a:t>
            </a:r>
            <a:endParaRPr lang="en-US" dirty="0" smtClean="0">
              <a:solidFill>
                <a:srgbClr val="F9267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[</a:t>
            </a:r>
            <a:r>
              <a:rPr lang="en-US" i="1" dirty="0" err="1" smtClean="0">
                <a:solidFill>
                  <a:srgbClr val="66D9EF"/>
                </a:solidFill>
                <a:latin typeface="Menlo" charset="0"/>
              </a:rPr>
              <a:t>AllowAnonymous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</a:p>
          <a:p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public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Task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IActionResult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CreateRequestForForm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([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FromRoute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string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alias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				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[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FromBody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]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NewFormRequestDTO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model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    =&gt;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Handle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context.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CreateRequestForForm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(alias, model,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GetUserId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()));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charset="0"/>
            </a:endParaRPr>
          </a:p>
          <a:p>
            <a:endParaRPr lang="en-US" dirty="0" smtClean="0">
              <a:solidFill>
                <a:srgbClr val="F8F8F2"/>
              </a:solidFill>
              <a:latin typeface="Menlo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15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665" y="-1"/>
            <a:ext cx="12444140" cy="69945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rgbClr val="F92672"/>
                </a:solidFill>
                <a:latin typeface="Menlo" charset="0"/>
              </a:rPr>
              <a:t>public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static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async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Task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ResultOrError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dirty="0" err="1">
                <a:solidFill>
                  <a:srgbClr val="F92672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&gt;&gt;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CreateRequestForForm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this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ApplicationDbContext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db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pPr lvl="4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string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alias,</a:t>
            </a:r>
          </a:p>
          <a:p>
            <a:pPr lvl="4"/>
            <a:r>
              <a:rPr lang="en-US" i="1" dirty="0" err="1" smtClean="0">
                <a:solidFill>
                  <a:srgbClr val="66D9EF"/>
                </a:solidFill>
                <a:latin typeface="Menlo" charset="0"/>
              </a:rPr>
              <a:t>NewFormRequestDTO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model,</a:t>
            </a:r>
          </a:p>
          <a:p>
            <a:pPr lvl="4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string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userId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null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{</a:t>
            </a:r>
          </a:p>
          <a:p>
            <a:pPr lvl="1"/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form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await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f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db.Form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6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 where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f.Alias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alias</a:t>
            </a:r>
          </a:p>
          <a:p>
            <a:pPr lvl="6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 select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{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f.Id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}).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FirstOrDefaultAsync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();</a:t>
            </a:r>
          </a:p>
          <a:p>
            <a:pPr lvl="1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(form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null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pPr lvl="1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	return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CommonErrors.NotFound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;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request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FormRequest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>{</a:t>
            </a:r>
          </a:p>
          <a:p>
            <a:pPr lvl="1"/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FormId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form.Id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pPr lvl="2"/>
            <a:r>
              <a:rPr lang="en-US" dirty="0">
                <a:solidFill>
                  <a:srgbClr val="F8F8F2"/>
                </a:solidFill>
                <a:latin typeface="Menlo" charset="0"/>
              </a:rPr>
              <a:t>Data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model.Data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pPr lvl="2"/>
            <a:r>
              <a:rPr lang="en-US" dirty="0">
                <a:solidFill>
                  <a:srgbClr val="F8F8F2"/>
                </a:solidFill>
                <a:latin typeface="Menlo" charset="0"/>
              </a:rPr>
              <a:t>State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FormRequestState.Sent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pPr lvl="2"/>
            <a:r>
              <a:rPr lang="en-US" dirty="0" err="1">
                <a:solidFill>
                  <a:srgbClr val="F8F8F2"/>
                </a:solidFill>
                <a:latin typeface="Menlo" charset="0"/>
              </a:rPr>
              <a:t>DeviceId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model.DeviceId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>};</a:t>
            </a:r>
          </a:p>
          <a:p>
            <a:pPr lvl="1"/>
            <a:r>
              <a:rPr lang="en-US" dirty="0" err="1">
                <a:solidFill>
                  <a:srgbClr val="F8F8F2"/>
                </a:solidFill>
                <a:latin typeface="Menlo" charset="0"/>
              </a:rPr>
              <a:t>db.FormRequest.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AddNewEntity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(request,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userId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);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>
                <a:solidFill>
                  <a:srgbClr val="F92672"/>
                </a:solidFill>
                <a:latin typeface="Menlo" charset="0"/>
              </a:rPr>
              <a:t>await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db.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SaveChangesAsync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();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>
                <a:solidFill>
                  <a:srgbClr val="F92672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request.Id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  <a:endParaRPr lang="en-US" b="0" dirty="0">
              <a:solidFill>
                <a:srgbClr val="F8F8F2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64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0"/>
            <a:ext cx="12436475" cy="6994525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F92672"/>
                </a:solidFill>
                <a:latin typeface="Menlo" charset="0"/>
              </a:rPr>
              <a:t>async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Task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IActionResult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Handle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&gt;(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Task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ResultOrError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&gt;&gt; result)</a:t>
            </a:r>
          </a:p>
          <a:p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	=&gt;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Handle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await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result, 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=&gt;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Ok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));</a:t>
            </a: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i="1" dirty="0" err="1" smtClean="0">
                <a:solidFill>
                  <a:srgbClr val="66D9EF"/>
                </a:solidFill>
                <a:latin typeface="Menlo" charset="0"/>
              </a:rPr>
              <a:t>IActionResult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Handle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&gt;(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ResultOrError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 result, 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Func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&lt;</a:t>
            </a:r>
            <a:r>
              <a:rPr lang="en-US" i="1" dirty="0">
                <a:solidFill>
                  <a:srgbClr val="66D9EF"/>
                </a:solidFill>
                <a:latin typeface="Menlo" charset="0"/>
              </a:rPr>
              <a:t>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 </a:t>
            </a:r>
            <a:r>
              <a:rPr lang="en-US" i="1" dirty="0" err="1">
                <a:solidFill>
                  <a:srgbClr val="66D9EF"/>
                </a:solidFill>
                <a:latin typeface="Menlo" charset="0"/>
              </a:rPr>
              <a:t>IActionResult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&gt;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onSuccess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 charset="0"/>
              </a:rPr>
              <a:t>{</a:t>
            </a:r>
          </a:p>
          <a:p>
            <a:pPr lvl="1"/>
            <a:r>
              <a:rPr lang="en-US" dirty="0">
                <a:solidFill>
                  <a:srgbClr val="F92672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(!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result.IsError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)			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onSuccess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result.Result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);</a:t>
            </a:r>
          </a:p>
          <a:p>
            <a:pPr lvl="1"/>
            <a:endParaRPr lang="en-US" dirty="0" smtClean="0">
              <a:solidFill>
                <a:srgbClr val="F92672"/>
              </a:solidFill>
              <a:latin typeface="Menlo" charset="0"/>
            </a:endParaRPr>
          </a:p>
          <a:p>
            <a:pPr lvl="1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!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string.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IsNullOrWhiteSpace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result.Error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))</a:t>
            </a:r>
          </a:p>
          <a:p>
            <a:pPr lvl="1"/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	return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 charset="0"/>
              </a:rPr>
              <a:t>BadRequest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new 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{ error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result.Error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});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>
                <a:solidFill>
                  <a:srgbClr val="F92672"/>
                </a:solidFill>
                <a:latin typeface="Menlo" charset="0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(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result.CommonError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)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>{</a:t>
            </a:r>
          </a:p>
          <a:p>
            <a:pPr lvl="2"/>
            <a:r>
              <a:rPr lang="en-US" dirty="0">
                <a:solidFill>
                  <a:srgbClr val="F92672"/>
                </a:solidFill>
                <a:latin typeface="Menlo" charset="0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CommonErrors.Unauthorized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 charset="0"/>
              </a:rPr>
              <a:t>Unauthorized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();</a:t>
            </a:r>
          </a:p>
          <a:p>
            <a:pPr lvl="2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>
                <a:solidFill>
                  <a:srgbClr val="F92672"/>
                </a:solidFill>
                <a:latin typeface="Menlo" charset="0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CommonErrors.NotFound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NotFound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();</a:t>
            </a:r>
          </a:p>
          <a:p>
            <a:pPr lvl="2"/>
            <a:r>
              <a:rPr lang="en-US" dirty="0">
                <a:solidFill>
                  <a:srgbClr val="F8F8F2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F8F8F2"/>
                </a:solidFill>
                <a:latin typeface="Menlo" charset="0"/>
              </a:rPr>
            </a:br>
            <a:r>
              <a:rPr lang="en-US" dirty="0">
                <a:solidFill>
                  <a:srgbClr val="F92672"/>
                </a:solidFill>
                <a:latin typeface="Menlo" charset="0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F8F8F2"/>
                </a:solidFill>
                <a:latin typeface="Menlo" charset="0"/>
              </a:rPr>
              <a:t>CommonErrors.ServerError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:	</a:t>
            </a:r>
            <a:r>
              <a:rPr lang="en-US" dirty="0" smtClean="0">
                <a:solidFill>
                  <a:srgbClr val="F92672"/>
                </a:solidFill>
                <a:latin typeface="Menlo" charset="0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 charset="0"/>
              </a:rPr>
              <a:t>BadRequest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7"/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			{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7"/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				type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 charset="0"/>
              </a:rPr>
              <a:t>"Exception"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,</a:t>
            </a:r>
          </a:p>
          <a:p>
            <a:pPr lvl="7"/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				error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 charset="0"/>
              </a:rPr>
              <a:t>result.Error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6"/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				});</a:t>
            </a:r>
            <a:endParaRPr lang="en-US" dirty="0">
              <a:solidFill>
                <a:srgbClr val="F8F8F2"/>
              </a:solidFill>
              <a:latin typeface="Menlo" charset="0"/>
            </a:endParaRPr>
          </a:p>
          <a:p>
            <a:pPr lvl="1"/>
            <a:r>
              <a:rPr lang="en-US" dirty="0">
                <a:solidFill>
                  <a:srgbClr val="F8F8F2"/>
                </a:solidFill>
                <a:latin typeface="Menlo" charset="0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 charset="0"/>
              </a:rPr>
              <a:t>}</a:t>
            </a:r>
            <a:endParaRPr lang="en-US" b="0" dirty="0">
              <a:solidFill>
                <a:srgbClr val="F8F8F2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Reaktivno programiranje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92026"/>
          </a:xfrm>
        </p:spPr>
        <p:txBody>
          <a:bodyPr/>
          <a:lstStyle/>
          <a:p>
            <a:r>
              <a:rPr lang="en-US" dirty="0" err="1"/>
              <a:t>Recimo</a:t>
            </a:r>
            <a:r>
              <a:rPr lang="en-US" dirty="0"/>
              <a:t> da </a:t>
            </a:r>
            <a:r>
              <a:rPr lang="en-US" dirty="0" err="1"/>
              <a:t>radimo</a:t>
            </a:r>
            <a:r>
              <a:rPr lang="en-US" dirty="0"/>
              <a:t> </a:t>
            </a:r>
            <a:r>
              <a:rPr lang="en-US" dirty="0" err="1"/>
              <a:t>jednostavnu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en-US" dirty="0"/>
          </a:p>
          <a:p>
            <a:r>
              <a:rPr lang="en-US" dirty="0"/>
              <a:t>Login button je </a:t>
            </a:r>
            <a:r>
              <a:rPr lang="en-US" dirty="0" err="1"/>
              <a:t>omogućen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unijeli</a:t>
            </a:r>
            <a:r>
              <a:rPr lang="en-US" dirty="0"/>
              <a:t> </a:t>
            </a:r>
            <a:r>
              <a:rPr lang="en-US" dirty="0" err="1"/>
              <a:t>barem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znak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korisničko</a:t>
            </a:r>
            <a:r>
              <a:rPr lang="en-US" dirty="0"/>
              <a:t>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šifru</a:t>
            </a:r>
            <a:endParaRPr lang="en-US" dirty="0"/>
          </a:p>
          <a:p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traje</a:t>
            </a:r>
            <a:r>
              <a:rPr lang="en-US" dirty="0"/>
              <a:t> </a:t>
            </a:r>
            <a:r>
              <a:rPr lang="en-US" dirty="0" err="1"/>
              <a:t>provjera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i="1" dirty="0"/>
              <a:t>button</a:t>
            </a:r>
            <a:r>
              <a:rPr lang="en-US" dirty="0"/>
              <a:t> je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zasivljen</a:t>
            </a:r>
            <a:endParaRPr lang="en-US" dirty="0"/>
          </a:p>
          <a:p>
            <a:pPr lvl="1"/>
            <a:r>
              <a:rPr lang="en-US" dirty="0" err="1"/>
              <a:t>Također</a:t>
            </a:r>
            <a:r>
              <a:rPr lang="en-US" dirty="0"/>
              <a:t> </a:t>
            </a:r>
            <a:r>
              <a:rPr lang="en-US" dirty="0" err="1"/>
              <a:t>prikaži</a:t>
            </a:r>
            <a:r>
              <a:rPr lang="en-US" dirty="0"/>
              <a:t> </a:t>
            </a:r>
            <a:r>
              <a:rPr lang="en-US" i="1" dirty="0"/>
              <a:t>progress bar</a:t>
            </a:r>
          </a:p>
          <a:p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greške</a:t>
            </a:r>
            <a:r>
              <a:rPr lang="en-US" dirty="0"/>
              <a:t>, </a:t>
            </a:r>
            <a:r>
              <a:rPr lang="en-US" dirty="0" err="1"/>
              <a:t>prikaži</a:t>
            </a:r>
            <a:r>
              <a:rPr lang="en-US" dirty="0"/>
              <a:t> </a:t>
            </a:r>
            <a:r>
              <a:rPr lang="en-US" dirty="0" err="1"/>
              <a:t>informaciju</a:t>
            </a:r>
            <a:r>
              <a:rPr lang="en-US" dirty="0"/>
              <a:t> o </a:t>
            </a:r>
            <a:r>
              <a:rPr lang="en-US" dirty="0" err="1"/>
              <a:t>grešci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omogući</a:t>
            </a:r>
            <a:r>
              <a:rPr lang="en-US" dirty="0"/>
              <a:t>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64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#2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659737"/>
          </a:xfrm>
        </p:spPr>
        <p:txBody>
          <a:bodyPr/>
          <a:lstStyle/>
          <a:p>
            <a:r>
              <a:rPr lang="en-US" sz="3200" dirty="0" err="1"/>
              <a:t>Recimo</a:t>
            </a:r>
            <a:r>
              <a:rPr lang="en-US" sz="3200" dirty="0"/>
              <a:t> da </a:t>
            </a:r>
            <a:r>
              <a:rPr lang="en-US" sz="3200" dirty="0" err="1"/>
              <a:t>radimo</a:t>
            </a:r>
            <a:r>
              <a:rPr lang="en-US" sz="3200" dirty="0"/>
              <a:t> </a:t>
            </a:r>
            <a:r>
              <a:rPr lang="en-US" sz="3200" dirty="0" err="1"/>
              <a:t>jednostavnu</a:t>
            </a:r>
            <a:r>
              <a:rPr lang="en-US" sz="3200" dirty="0"/>
              <a:t> </a:t>
            </a:r>
            <a:r>
              <a:rPr lang="en-US" sz="3200" i="1" dirty="0"/>
              <a:t>register</a:t>
            </a:r>
            <a:r>
              <a:rPr lang="en-US" sz="3200" dirty="0"/>
              <a:t> </a:t>
            </a:r>
            <a:r>
              <a:rPr lang="en-US" sz="3200" dirty="0" err="1"/>
              <a:t>formu</a:t>
            </a:r>
            <a:endParaRPr lang="en-US" sz="3200" dirty="0"/>
          </a:p>
          <a:p>
            <a:r>
              <a:rPr lang="en-US" sz="3200" dirty="0" err="1"/>
              <a:t>Provjeravamo</a:t>
            </a:r>
            <a:r>
              <a:rPr lang="en-US" sz="3200" dirty="0"/>
              <a:t> je li </a:t>
            </a:r>
            <a:r>
              <a:rPr lang="en-US" sz="3200" dirty="0" err="1"/>
              <a:t>korisničko</a:t>
            </a:r>
            <a:r>
              <a:rPr lang="en-US" sz="3200" dirty="0"/>
              <a:t> </a:t>
            </a:r>
            <a:r>
              <a:rPr lang="en-US" sz="3200" dirty="0" err="1"/>
              <a:t>ime</a:t>
            </a:r>
            <a:r>
              <a:rPr lang="en-US" sz="3200" dirty="0"/>
              <a:t> </a:t>
            </a:r>
            <a:r>
              <a:rPr lang="en-US" sz="3200" dirty="0" err="1"/>
              <a:t>dostupno</a:t>
            </a:r>
            <a:endParaRPr lang="en-US" sz="3200" dirty="0"/>
          </a:p>
          <a:p>
            <a:r>
              <a:rPr lang="en-US" sz="3200" dirty="0" err="1"/>
              <a:t>Prikaži</a:t>
            </a:r>
            <a:r>
              <a:rPr lang="en-US" sz="3200" dirty="0"/>
              <a:t> </a:t>
            </a:r>
            <a:r>
              <a:rPr lang="en-US" sz="3200" dirty="0" err="1"/>
              <a:t>poruku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jest, </a:t>
            </a:r>
            <a:r>
              <a:rPr lang="en-US" sz="3200" dirty="0" err="1"/>
              <a:t>upozorenje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nije</a:t>
            </a:r>
            <a:endParaRPr lang="en-US" sz="3200" dirty="0"/>
          </a:p>
          <a:p>
            <a:r>
              <a:rPr lang="en-US" sz="3200" dirty="0" err="1"/>
              <a:t>Omogući</a:t>
            </a:r>
            <a:r>
              <a:rPr lang="en-US" sz="3200" dirty="0"/>
              <a:t> </a:t>
            </a:r>
            <a:r>
              <a:rPr lang="en-US" sz="3200" i="1" dirty="0"/>
              <a:t>Register</a:t>
            </a:r>
            <a:r>
              <a:rPr lang="en-US" sz="3200" dirty="0"/>
              <a:t> </a:t>
            </a:r>
            <a:r>
              <a:rPr lang="en-US" sz="3200" i="1" dirty="0"/>
              <a:t>button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je username </a:t>
            </a:r>
            <a:r>
              <a:rPr lang="en-US" sz="3200" dirty="0" err="1" smtClean="0"/>
              <a:t>unesen</a:t>
            </a:r>
            <a:r>
              <a:rPr lang="en-US" sz="3200" dirty="0" smtClean="0"/>
              <a:t>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 err="1" smtClean="0"/>
              <a:t>dostupan</a:t>
            </a:r>
            <a:r>
              <a:rPr lang="en-US" sz="3200" dirty="0" smtClean="0"/>
              <a:t>, </a:t>
            </a:r>
            <a:r>
              <a:rPr lang="en-US" sz="3200" dirty="0" err="1"/>
              <a:t>šifra</a:t>
            </a:r>
            <a:r>
              <a:rPr lang="en-US" sz="3200" dirty="0"/>
              <a:t> je </a:t>
            </a:r>
            <a:r>
              <a:rPr lang="en-US" sz="3200" dirty="0" err="1"/>
              <a:t>unesena</a:t>
            </a:r>
            <a:r>
              <a:rPr lang="en-US" sz="3200" dirty="0"/>
              <a:t>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 smtClean="0"/>
              <a:t>prijava</a:t>
            </a:r>
            <a:r>
              <a:rPr lang="en-US" sz="3200" dirty="0" smtClean="0"/>
              <a:t> </a:t>
            </a:r>
            <a:r>
              <a:rPr lang="en-US" sz="3200" dirty="0" err="1" smtClean="0"/>
              <a:t>nije</a:t>
            </a:r>
            <a:r>
              <a:rPr lang="en-US" sz="3200" dirty="0" smtClean="0"/>
              <a:t> u </a:t>
            </a:r>
            <a:r>
              <a:rPr lang="en-US" sz="3200" dirty="0" err="1"/>
              <a:t>tijeku</a:t>
            </a:r>
            <a:endParaRPr lang="en-US" sz="3200" dirty="0"/>
          </a:p>
          <a:p>
            <a:pPr lvl="1"/>
            <a:r>
              <a:rPr lang="en-US" sz="2400" dirty="0" err="1"/>
              <a:t>Onemogući</a:t>
            </a:r>
            <a:r>
              <a:rPr lang="en-US" sz="2400" dirty="0"/>
              <a:t> </a:t>
            </a:r>
            <a:r>
              <a:rPr lang="en-US" sz="2400" dirty="0" err="1"/>
              <a:t>ga</a:t>
            </a:r>
            <a:r>
              <a:rPr lang="en-US" sz="2400" dirty="0"/>
              <a:t> </a:t>
            </a:r>
            <a:r>
              <a:rPr lang="en-US" sz="2400" dirty="0" err="1"/>
              <a:t>dok</a:t>
            </a:r>
            <a:r>
              <a:rPr lang="en-US" sz="2400" dirty="0"/>
              <a:t> </a:t>
            </a:r>
            <a:r>
              <a:rPr lang="en-US" sz="2400" dirty="0" err="1"/>
              <a:t>traje</a:t>
            </a:r>
            <a:r>
              <a:rPr lang="en-US" sz="2400" dirty="0"/>
              <a:t> </a:t>
            </a:r>
            <a:r>
              <a:rPr lang="en-US" sz="2400" dirty="0" err="1"/>
              <a:t>prijava</a:t>
            </a:r>
            <a:r>
              <a:rPr lang="en-US" sz="2400" dirty="0"/>
              <a:t> da ne bi </a:t>
            </a:r>
            <a:r>
              <a:rPr lang="en-US" sz="2400" dirty="0" err="1"/>
              <a:t>dvaput</a:t>
            </a:r>
            <a:r>
              <a:rPr lang="en-US" sz="2400" dirty="0"/>
              <a:t> </a:t>
            </a:r>
            <a:r>
              <a:rPr lang="en-US" sz="2400" dirty="0" err="1"/>
              <a:t>prijavili</a:t>
            </a:r>
            <a:r>
              <a:rPr lang="en-US" sz="2400" dirty="0"/>
              <a:t> </a:t>
            </a:r>
            <a:r>
              <a:rPr lang="en-US" sz="2400" dirty="0" err="1"/>
              <a:t>podatke</a:t>
            </a:r>
            <a:endParaRPr lang="en-US" sz="2400" dirty="0"/>
          </a:p>
          <a:p>
            <a:pPr lvl="1"/>
            <a:r>
              <a:rPr lang="en-US" sz="2400" dirty="0" err="1"/>
              <a:t>Prikaži</a:t>
            </a:r>
            <a:r>
              <a:rPr lang="en-US" sz="2400" dirty="0"/>
              <a:t> </a:t>
            </a:r>
            <a:r>
              <a:rPr lang="en-US" sz="2400" i="1" dirty="0"/>
              <a:t>spinner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prikaži</a:t>
            </a:r>
            <a:r>
              <a:rPr lang="en-US" sz="2400" dirty="0"/>
              <a:t> </a:t>
            </a:r>
            <a:r>
              <a:rPr lang="en-US" sz="2400" dirty="0" err="1"/>
              <a:t>uspješnost</a:t>
            </a:r>
            <a:r>
              <a:rPr lang="en-US" sz="2400" dirty="0"/>
              <a:t> </a:t>
            </a:r>
            <a:r>
              <a:rPr lang="en-US" sz="2400" dirty="0" err="1"/>
              <a:t>poziva</a:t>
            </a:r>
            <a:endParaRPr lang="en-US" sz="2400" dirty="0"/>
          </a:p>
          <a:p>
            <a:r>
              <a:rPr lang="en-US" sz="3200" dirty="0"/>
              <a:t>Bonus: </a:t>
            </a:r>
            <a:r>
              <a:rPr lang="en-US" sz="3200" i="1" dirty="0"/>
              <a:t>timeout</a:t>
            </a:r>
            <a:r>
              <a:rPr lang="en-US" sz="3200" dirty="0"/>
              <a:t>, </a:t>
            </a:r>
            <a:r>
              <a:rPr lang="en-US" sz="3200" i="1" dirty="0"/>
              <a:t>retry 3 puta</a:t>
            </a:r>
          </a:p>
          <a:p>
            <a:endParaRPr lang="en-US" sz="3200" dirty="0"/>
          </a:p>
        </p:txBody>
      </p:sp>
      <p:pic>
        <p:nvPicPr>
          <p:cNvPr id="4" name="Picture 2" descr="https://lh3.googleusercontent.com/e5Y5XvG5s-BfhDRqpbGBz2oShJdGzb5dPrzkwTaqFqk8tO7k1VRPbhW8AG93t8_eQoREzTJp2HUbKYZeKLoPS1EJo88B0frf3bKN_UmLR0is33bz4Qg_VNwMz2Bi_6dAH_m6xUhD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42" y="3799688"/>
            <a:ext cx="2900333" cy="332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2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Jednostavno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6" y="1014284"/>
            <a:ext cx="6656890" cy="5503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4662" y="1014284"/>
            <a:ext cx="388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baconjs.github.io</a:t>
            </a:r>
            <a:r>
              <a:rPr lang="en-US" dirty="0"/>
              <a:t>/</a:t>
            </a:r>
            <a:r>
              <a:rPr lang="en-US" dirty="0" err="1"/>
              <a:t>tutorials.html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9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vs Reactive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Vezane</a:t>
            </a:r>
            <a:r>
              <a:rPr lang="en-US" dirty="0" smtClean="0"/>
              <a:t> </a:t>
            </a:r>
            <a:r>
              <a:rPr lang="en-US" dirty="0" err="1" smtClean="0"/>
              <a:t>varijable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69239" y="2084173"/>
            <a:ext cx="8964248" cy="40031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ar a = 5;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ar b = 6;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ar </a:t>
            </a: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 = a + b;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a = 3;</a:t>
            </a:r>
            <a:endParaRPr lang="hr-HR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71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6114" y="1211287"/>
            <a:ext cx="11888787" cy="1292662"/>
          </a:xfrm>
        </p:spPr>
        <p:txBody>
          <a:bodyPr/>
          <a:lstStyle/>
          <a:p>
            <a:r>
              <a:rPr lang="en-US" dirty="0" err="1" smtClean="0"/>
              <a:t>Uvod</a:t>
            </a:r>
            <a:r>
              <a:rPr lang="en-US" dirty="0" smtClean="0"/>
              <a:t> u </a:t>
            </a:r>
            <a:r>
              <a:rPr lang="en-US" dirty="0" err="1" smtClean="0"/>
              <a:t>funkcijsko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endParaRPr lang="en-US" dirty="0" smtClean="0"/>
          </a:p>
          <a:p>
            <a:r>
              <a:rPr lang="en-US" dirty="0" err="1" smtClean="0"/>
              <a:t>Reaktivno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02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Ideja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9239" y="2084173"/>
            <a:ext cx="8964248" cy="40031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ar a = 5;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ar b = 6;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ar sum &lt;~ a + b;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Console.WriteLine(sum); // 11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a = 3;</a:t>
            </a:r>
            <a:endParaRPr lang="hr-HR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Console.WriteLine(sum); // 9</a:t>
            </a:r>
            <a:endParaRPr lang="en-US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65710" y="3319988"/>
            <a:ext cx="2304256" cy="60932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62053" y="4937422"/>
            <a:ext cx="1164524" cy="79208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80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Reaktivno</a:t>
            </a:r>
            <a:r>
              <a:rPr lang="en-US" dirty="0" smtClean="0"/>
              <a:t>, ne </a:t>
            </a:r>
            <a:r>
              <a:rPr lang="en-US" dirty="0" err="1" smtClean="0"/>
              <a:t>interaktivno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115246"/>
          </a:xfrm>
        </p:spPr>
        <p:txBody>
          <a:bodyPr/>
          <a:lstStyle/>
          <a:p>
            <a:r>
              <a:rPr lang="en-US" dirty="0" err="1"/>
              <a:t>Nemoj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meni</a:t>
            </a:r>
            <a:r>
              <a:rPr lang="en-US" dirty="0"/>
              <a:t> </a:t>
            </a:r>
            <a:r>
              <a:rPr lang="en-US" dirty="0" err="1"/>
              <a:t>reći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da </a:t>
            </a:r>
            <a:r>
              <a:rPr lang="en-US" dirty="0" err="1"/>
              <a:t>radim</a:t>
            </a:r>
            <a:r>
              <a:rPr lang="en-US" dirty="0"/>
              <a:t>, ja </a:t>
            </a:r>
            <a:r>
              <a:rPr lang="en-US" dirty="0" err="1"/>
              <a:t>ću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kad</a:t>
            </a:r>
            <a:r>
              <a:rPr lang="en-US" dirty="0"/>
              <a:t> se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promijeniš</a:t>
            </a:r>
            <a:endParaRPr lang="en-US" dirty="0"/>
          </a:p>
          <a:p>
            <a:r>
              <a:rPr lang="en-US" dirty="0" err="1"/>
              <a:t>Suprotno</a:t>
            </a:r>
            <a:r>
              <a:rPr lang="en-US" dirty="0"/>
              <a:t> je </a:t>
            </a:r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r>
              <a:rPr lang="en-US" dirty="0"/>
              <a:t> (</a:t>
            </a:r>
            <a:r>
              <a:rPr lang="en-US" dirty="0" err="1"/>
              <a:t>objedinjuje</a:t>
            </a:r>
            <a:r>
              <a:rPr lang="en-US" dirty="0"/>
              <a:t> </a:t>
            </a:r>
            <a:r>
              <a:rPr lang="en-US" dirty="0" err="1"/>
              <a:t>proceduralno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r>
              <a:rPr lang="en-US" dirty="0"/>
              <a:t>)</a:t>
            </a:r>
          </a:p>
          <a:p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bitno</a:t>
            </a:r>
            <a:r>
              <a:rPr lang="en-US" dirty="0"/>
              <a:t> u UI-u </a:t>
            </a:r>
            <a:r>
              <a:rPr lang="en-US" dirty="0" err="1"/>
              <a:t>definirati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sadržaj</a:t>
            </a:r>
            <a:r>
              <a:rPr lang="en-US" dirty="0"/>
              <a:t> </a:t>
            </a:r>
            <a:r>
              <a:rPr lang="en-US" dirty="0" err="1"/>
              <a:t>mijenjaju</a:t>
            </a:r>
            <a:r>
              <a:rPr lang="en-US" dirty="0"/>
              <a:t> </a:t>
            </a:r>
            <a:r>
              <a:rPr lang="en-US" dirty="0" err="1"/>
              <a:t>ovisno</a:t>
            </a:r>
            <a:r>
              <a:rPr lang="en-US" dirty="0"/>
              <a:t> o </a:t>
            </a:r>
            <a:r>
              <a:rPr lang="en-US" dirty="0" err="1"/>
              <a:t>podacima</a:t>
            </a:r>
            <a:endParaRPr lang="en-US" dirty="0"/>
          </a:p>
          <a:p>
            <a:r>
              <a:rPr lang="en-US" dirty="0" err="1"/>
              <a:t>Implementirano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i="1" dirty="0" err="1"/>
              <a:t>eventa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i="1" dirty="0"/>
              <a:t>subscribe/publish</a:t>
            </a:r>
            <a:r>
              <a:rPr lang="en-US" dirty="0"/>
              <a:t> </a:t>
            </a:r>
            <a:r>
              <a:rPr lang="en-US" dirty="0" err="1"/>
              <a:t>mehanizama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24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Reaktivno</a:t>
            </a:r>
            <a:r>
              <a:rPr lang="en-US" dirty="0" smtClean="0"/>
              <a:t> vs </a:t>
            </a:r>
            <a:r>
              <a:rPr lang="en-US" dirty="0" err="1" smtClean="0"/>
              <a:t>interaktivno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7387" y="3321934"/>
            <a:ext cx="3379808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Komponenta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43584" y="3321934"/>
            <a:ext cx="3379808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Komponenta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751364" y="3536818"/>
            <a:ext cx="2792220" cy="484632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506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Implementacija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69239" y="1335677"/>
            <a:ext cx="8964248" cy="475167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ar a = 5, b = 6, </a:t>
            </a:r>
            <a:r>
              <a:rPr lang="hr-HR" sz="2600" dirty="0" err="1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lang="hr-HR" sz="2600" dirty="0" smtClean="0">
                <a:latin typeface="Consolas" charset="0"/>
                <a:ea typeface="Consolas" charset="0"/>
                <a:cs typeface="Consolas" charset="0"/>
              </a:rPr>
              <a:t> = a + b;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hr-HR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imperativno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a = 6;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sum = a + b; //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samo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reevaluiramo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// event based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a.Changed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+= () =&gt; sum = a + b;</a:t>
            </a:r>
            <a:endParaRPr lang="hr-HR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9239" y="4289350"/>
            <a:ext cx="1916550" cy="79208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771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Reaktivno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69239" y="1335677"/>
            <a:ext cx="8964248" cy="475167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class Foo : INotifyPropertyChanged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  public int </a:t>
            </a: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A {...</a:t>
            </a: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public int B {...}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public int Sum {...}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is-IS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Foo()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  PropertyChanged += (_, __) =&gt; Sum = A + B;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61653" y="3717803"/>
            <a:ext cx="3024336" cy="79208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01813" y="1212849"/>
            <a:ext cx="4104456" cy="62822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65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Kompozicija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69239" y="1335677"/>
            <a:ext cx="8964248" cy="475167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class Foo : INotifyPropertyChanged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600" smtClean="0">
                <a:latin typeface="Consolas" charset="0"/>
                <a:ea typeface="Consolas" charset="0"/>
                <a:cs typeface="Consolas" charset="0"/>
              </a:rPr>
              <a:t>  public Reactive&lt;int&gt; </a:t>
            </a:r>
            <a:r>
              <a:rPr lang="hr-HR" sz="2600" smtClean="0">
                <a:latin typeface="Consolas" charset="0"/>
                <a:ea typeface="Consolas" charset="0"/>
                <a:cs typeface="Consolas" charset="0"/>
              </a:rPr>
              <a:t>A {...</a:t>
            </a: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public Reactive&lt;int&gt; B {...}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public Reactive&lt;int&gt; Sum {...}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is-IS" sz="26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Foo()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  Sum = A + B;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s-IS" sz="260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61653" y="3857302"/>
            <a:ext cx="2448272" cy="64807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72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6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fali</a:t>
            </a:r>
            <a:r>
              <a:rPr lang="en-US" dirty="0" smtClean="0"/>
              <a:t> </a:t>
            </a:r>
            <a:r>
              <a:rPr lang="en-US" dirty="0" err="1" smtClean="0"/>
              <a:t>eventima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822585"/>
          </a:xfrm>
        </p:spPr>
        <p:txBody>
          <a:bodyPr/>
          <a:lstStyle/>
          <a:p>
            <a:r>
              <a:rPr lang="en-US" i="1" dirty="0" err="1"/>
              <a:t>Evente</a:t>
            </a:r>
            <a:r>
              <a:rPr lang="en-US" i="1" dirty="0"/>
              <a:t> </a:t>
            </a:r>
            <a:r>
              <a:rPr lang="en-US" dirty="0"/>
              <a:t>ne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slati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, ne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raditi</a:t>
            </a:r>
            <a:r>
              <a:rPr lang="en-US" dirty="0"/>
              <a:t> </a:t>
            </a:r>
            <a:r>
              <a:rPr lang="en-US" dirty="0" err="1"/>
              <a:t>kompozicije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err="1"/>
              <a:t>želimo</a:t>
            </a:r>
            <a:r>
              <a:rPr lang="en-US" dirty="0"/>
              <a:t> </a:t>
            </a:r>
            <a:r>
              <a:rPr lang="en-US" dirty="0" err="1"/>
              <a:t>poslati</a:t>
            </a:r>
            <a:r>
              <a:rPr lang="en-US" dirty="0"/>
              <a:t> </a:t>
            </a:r>
            <a:r>
              <a:rPr lang="en-US" i="1" dirty="0"/>
              <a:t>event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objektu</a:t>
            </a:r>
            <a:r>
              <a:rPr lang="en-US" dirty="0"/>
              <a:t> da on </a:t>
            </a:r>
            <a:r>
              <a:rPr lang="en-US" dirty="0" err="1"/>
              <a:t>prati</a:t>
            </a:r>
            <a:r>
              <a:rPr lang="en-US" dirty="0"/>
              <a:t> </a:t>
            </a:r>
            <a:r>
              <a:rPr lang="en-US" dirty="0" err="1"/>
              <a:t>događaje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err="1"/>
              <a:t>želimo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agregirani</a:t>
            </a:r>
            <a:r>
              <a:rPr lang="en-US" dirty="0"/>
              <a:t> event</a:t>
            </a:r>
          </a:p>
          <a:p>
            <a:pPr lvl="1"/>
            <a:endParaRPr lang="en-US" dirty="0"/>
          </a:p>
          <a:p>
            <a:r>
              <a:rPr lang="en-US" dirty="0"/>
              <a:t>Fali </a:t>
            </a:r>
            <a:r>
              <a:rPr lang="en-US" dirty="0" err="1"/>
              <a:t>nam</a:t>
            </a:r>
            <a:r>
              <a:rPr lang="en-US" dirty="0"/>
              <a:t> LINQ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i="1" dirty="0" err="1"/>
              <a:t>evente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fali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manipuliranje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8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Marble diagrams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269239" y="6311625"/>
            <a:ext cx="221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rxmarbles.com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" y="1335676"/>
            <a:ext cx="9467127" cy="45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Zaključak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511457"/>
          </a:xfrm>
        </p:spPr>
        <p:txBody>
          <a:bodyPr/>
          <a:lstStyle/>
          <a:p>
            <a:r>
              <a:rPr lang="en-US" dirty="0" err="1" smtClean="0"/>
              <a:t>Funkcijski</a:t>
            </a:r>
            <a:r>
              <a:rPr lang="en-US" dirty="0" smtClean="0"/>
              <a:t> </a:t>
            </a:r>
            <a:r>
              <a:rPr lang="en-US" dirty="0" err="1" smtClean="0"/>
              <a:t>pristupi</a:t>
            </a:r>
            <a:r>
              <a:rPr lang="en-US" dirty="0" smtClean="0"/>
              <a:t> </a:t>
            </a:r>
            <a:r>
              <a:rPr lang="en-US" dirty="0" err="1"/>
              <a:t>čine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lakšim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razumijevanje</a:t>
            </a:r>
            <a:endParaRPr lang="en-US" dirty="0" smtClean="0"/>
          </a:p>
          <a:p>
            <a:r>
              <a:rPr lang="en-US" dirty="0" err="1" smtClean="0"/>
              <a:t>Funkcije</a:t>
            </a:r>
            <a:r>
              <a:rPr lang="en-US" dirty="0" smtClean="0"/>
              <a:t> se </a:t>
            </a:r>
            <a:r>
              <a:rPr lang="en-US" dirty="0" err="1" smtClean="0"/>
              <a:t>lakše</a:t>
            </a:r>
            <a:r>
              <a:rPr lang="en-US" dirty="0" smtClean="0"/>
              <a:t> </a:t>
            </a:r>
            <a:r>
              <a:rPr lang="en-US" dirty="0" err="1" smtClean="0"/>
              <a:t>testiraju</a:t>
            </a:r>
            <a:r>
              <a:rPr lang="en-US" dirty="0" smtClean="0"/>
              <a:t> (</a:t>
            </a:r>
            <a:r>
              <a:rPr lang="en-US" dirty="0" err="1" smtClean="0"/>
              <a:t>pogotovo</a:t>
            </a:r>
            <a:r>
              <a:rPr lang="en-US" dirty="0" smtClean="0"/>
              <a:t> </a:t>
            </a:r>
            <a:r>
              <a:rPr lang="en-US" i="1" dirty="0" smtClean="0"/>
              <a:t>pure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Kompozicija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i="1" dirty="0" smtClean="0"/>
              <a:t>pattern</a:t>
            </a:r>
            <a:r>
              <a:rPr lang="en-US" dirty="0" smtClean="0"/>
              <a:t> </a:t>
            </a:r>
            <a:r>
              <a:rPr lang="en-US" dirty="0" err="1" smtClean="0"/>
              <a:t>olakšava</a:t>
            </a:r>
            <a:r>
              <a:rPr lang="en-US" dirty="0" smtClean="0"/>
              <a:t> </a:t>
            </a:r>
            <a:r>
              <a:rPr lang="en-US" dirty="0" err="1" smtClean="0"/>
              <a:t>izradu</a:t>
            </a:r>
            <a:r>
              <a:rPr lang="en-US" dirty="0" smtClean="0"/>
              <a:t> </a:t>
            </a:r>
            <a:r>
              <a:rPr lang="en-US" dirty="0" err="1" smtClean="0"/>
              <a:t>složenih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5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Funkcijsko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936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Popularno</a:t>
            </a:r>
            <a:r>
              <a:rPr lang="en-US" dirty="0" smtClean="0"/>
              <a:t> u </a:t>
            </a:r>
            <a:r>
              <a:rPr lang="en-US" dirty="0" err="1" smtClean="0"/>
              <a:t>zadnje</a:t>
            </a:r>
            <a:r>
              <a:rPr lang="en-US" dirty="0" smtClean="0"/>
              <a:t> </a:t>
            </a:r>
            <a:r>
              <a:rPr lang="en-US" dirty="0" err="1" smtClean="0"/>
              <a:t>vrijeme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730252"/>
          </a:xfrm>
        </p:spPr>
        <p:txBody>
          <a:bodyPr/>
          <a:lstStyle/>
          <a:p>
            <a:r>
              <a:rPr lang="en-US" dirty="0" smtClean="0"/>
              <a:t>F# - .NET </a:t>
            </a:r>
            <a:r>
              <a:rPr lang="en-US" dirty="0" err="1" smtClean="0"/>
              <a:t>funkcijski</a:t>
            </a:r>
            <a:r>
              <a:rPr lang="en-US" dirty="0" smtClean="0"/>
              <a:t> </a:t>
            </a:r>
            <a:r>
              <a:rPr lang="en-US" dirty="0" err="1" smtClean="0"/>
              <a:t>jezik</a:t>
            </a:r>
            <a:endParaRPr lang="en-US" dirty="0" smtClean="0"/>
          </a:p>
          <a:p>
            <a:r>
              <a:rPr lang="en-US" dirty="0" smtClean="0"/>
              <a:t>LISP, Haskell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poznatiji</a:t>
            </a:r>
            <a:r>
              <a:rPr lang="en-US" dirty="0" smtClean="0"/>
              <a:t> </a:t>
            </a:r>
            <a:r>
              <a:rPr lang="en-US" dirty="0" err="1" smtClean="0"/>
              <a:t>funkcijski</a:t>
            </a:r>
            <a:r>
              <a:rPr lang="en-US" dirty="0" smtClean="0"/>
              <a:t> </a:t>
            </a:r>
            <a:r>
              <a:rPr lang="en-US" dirty="0" err="1" smtClean="0"/>
              <a:t>jezici</a:t>
            </a:r>
            <a:endParaRPr lang="en-US" dirty="0" smtClean="0"/>
          </a:p>
          <a:p>
            <a:r>
              <a:rPr lang="en-US" dirty="0" smtClean="0"/>
              <a:t>LINQ, </a:t>
            </a:r>
            <a:r>
              <a:rPr lang="en-US" i="1" dirty="0" err="1" smtClean="0"/>
              <a:t>async</a:t>
            </a:r>
            <a:r>
              <a:rPr lang="en-US" i="1" dirty="0" smtClean="0"/>
              <a:t>-await, pattern matching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značajke</a:t>
            </a:r>
            <a:r>
              <a:rPr lang="en-US" dirty="0" smtClean="0"/>
              <a:t> C#-a</a:t>
            </a:r>
          </a:p>
          <a:p>
            <a:r>
              <a:rPr lang="en-US" dirty="0" err="1" smtClean="0"/>
              <a:t>ReactJS</a:t>
            </a:r>
            <a:r>
              <a:rPr lang="en-US" dirty="0" smtClean="0"/>
              <a:t>, React Native </a:t>
            </a:r>
            <a:r>
              <a:rPr lang="mr-IN" dirty="0" smtClean="0"/>
              <a:t>–</a:t>
            </a:r>
            <a:r>
              <a:rPr lang="en-US" dirty="0" smtClean="0"/>
              <a:t> web </a:t>
            </a:r>
            <a:r>
              <a:rPr lang="en-US" dirty="0" err="1" smtClean="0"/>
              <a:t>i</a:t>
            </a:r>
            <a:r>
              <a:rPr lang="en-US" dirty="0" smtClean="0"/>
              <a:t> mobile </a:t>
            </a:r>
            <a:r>
              <a:rPr lang="en-US" dirty="0" err="1" smtClean="0"/>
              <a:t>razvoj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Zašto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to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zašto</a:t>
            </a:r>
            <a:r>
              <a:rPr lang="en-US" dirty="0" smtClean="0"/>
              <a:t> sad?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19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690688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10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12192000" cy="36857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 err="1" smtClean="0"/>
              <a:t>Uni</a:t>
            </a:r>
            <a:r>
              <a:rPr lang="en-US" dirty="0" smtClean="0"/>
              <a:t>-directional data flow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4639" y="5622486"/>
            <a:ext cx="697562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CQRS </a:t>
            </a:r>
            <a:r>
              <a:rPr lang="mr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Command Query Segregation Principle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37500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prvo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28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Proceduralno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9239" y="2084173"/>
            <a:ext cx="8964248" cy="40031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List&lt;Chicken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 chickens;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 i = 0; i &lt;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chickens.Count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++i)</a:t>
            </a:r>
          </a:p>
          <a:p>
            <a:pPr marL="0" indent="0">
              <a:buNone/>
            </a:pP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chickens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[i].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stomach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+= </a:t>
            </a:r>
            <a:r>
              <a:rPr lang="de-DE" sz="1600" dirty="0" err="1" smtClean="0">
                <a:latin typeface="Consolas" charset="0"/>
                <a:ea typeface="Consolas" charset="0"/>
                <a:cs typeface="Consolas" charset="0"/>
              </a:rPr>
              <a:t>food</a:t>
            </a:r>
            <a:r>
              <a:rPr lang="de-DE" sz="16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de-DE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70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630a2e83-186a-4a0f-ab27-bee8a8096abc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20932</TotalTime>
  <Words>846</Words>
  <Application>Microsoft Macintosh PowerPoint</Application>
  <PresentationFormat>Custom</PresentationFormat>
  <Paragraphs>234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Calibri</vt:lpstr>
      <vt:lpstr>Consolas</vt:lpstr>
      <vt:lpstr>Menlo</vt:lpstr>
      <vt:lpstr>OpenSans</vt:lpstr>
      <vt:lpstr>Segoe Pro</vt:lpstr>
      <vt:lpstr>Segoe UI</vt:lpstr>
      <vt:lpstr>Segoe UI Light</vt:lpstr>
      <vt:lpstr>Segoe UI Semilight</vt:lpstr>
      <vt:lpstr>Wingdings</vt:lpstr>
      <vt:lpstr>Arial</vt:lpstr>
      <vt:lpstr>WHITE TEMPLATE</vt:lpstr>
      <vt:lpstr>Funkcijski i reaktivni koncepti u C#u</vt:lpstr>
      <vt:lpstr>PowerPoint Presentation</vt:lpstr>
      <vt:lpstr>Agenda</vt:lpstr>
      <vt:lpstr>Funkcijsko programiranje</vt:lpstr>
      <vt:lpstr>Popularno u zadnje vrijeme</vt:lpstr>
      <vt:lpstr>PowerPoint Presentation</vt:lpstr>
      <vt:lpstr>Uni-directional data flow</vt:lpstr>
      <vt:lpstr>Ali prvo…</vt:lpstr>
      <vt:lpstr>Proceduralno programiranje</vt:lpstr>
      <vt:lpstr>Proceduralno (objektno) programiranje</vt:lpstr>
      <vt:lpstr>Objektno orijentirano programiranje</vt:lpstr>
      <vt:lpstr>Funkcijsko programiranje</vt:lpstr>
      <vt:lpstr>Paradigma</vt:lpstr>
      <vt:lpstr>PowerPoint Presentation</vt:lpstr>
      <vt:lpstr>PowerPoint Presentation</vt:lpstr>
      <vt:lpstr>Funkcijski pristup…</vt:lpstr>
      <vt:lpstr>U C#-u</vt:lpstr>
      <vt:lpstr>LINQ</vt:lpstr>
      <vt:lpstr>Funkcijsko, ne samo s funkcijama</vt:lpstr>
      <vt:lpstr>PowerPoint Presentation</vt:lpstr>
      <vt:lpstr>PowerPoint Presentation</vt:lpstr>
      <vt:lpstr>PowerPoint Presentation</vt:lpstr>
      <vt:lpstr>PowerPoint Presentation</vt:lpstr>
      <vt:lpstr>Reaktivno programiranje</vt:lpstr>
      <vt:lpstr>Problem</vt:lpstr>
      <vt:lpstr>Problem #2</vt:lpstr>
      <vt:lpstr>Jednostavno?</vt:lpstr>
      <vt:lpstr>MVVM vs Reactive</vt:lpstr>
      <vt:lpstr>Vezane varijable</vt:lpstr>
      <vt:lpstr>Ideja</vt:lpstr>
      <vt:lpstr>Reaktivno, ne interaktivno</vt:lpstr>
      <vt:lpstr>Reaktivno vs interaktivno</vt:lpstr>
      <vt:lpstr>Implementacija…</vt:lpstr>
      <vt:lpstr>Reaktivno…</vt:lpstr>
      <vt:lpstr>Kompozicija</vt:lpstr>
      <vt:lpstr>Rx</vt:lpstr>
      <vt:lpstr>Što fali eventima?</vt:lpstr>
      <vt:lpstr>Marble diagrams</vt:lpstr>
      <vt:lpstr>Zaključak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Elena Kovacevic (Trenkwalder Kadrovske Usluge)</dc:creator>
  <cp:keywords/>
  <dc:description>Template: _x000d_
Formatting: _x000d_
Audience Type:</dc:description>
  <cp:lastModifiedBy>Toni Petrina</cp:lastModifiedBy>
  <cp:revision>52</cp:revision>
  <dcterms:created xsi:type="dcterms:W3CDTF">2017-03-20T13:40:49Z</dcterms:created>
  <dcterms:modified xsi:type="dcterms:W3CDTF">2017-04-19T14:00:31Z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By">
    <vt:lpwstr>a-eniss@microsoft.com</vt:lpwstr>
  </property>
  <property fmtid="{D5CDD505-2E9C-101B-9397-08002B2CF9AE}" pid="15" name="MSIP_Label_f42aa342-8706-4288-bd11-ebb85995028c_SetDate">
    <vt:lpwstr>2017-04-11T12:17:22.2559339+02:00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